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3" r:id="rId26"/>
    <p:sldId id="284"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2" d="100"/>
          <a:sy n="92" d="100"/>
        </p:scale>
        <p:origin x="-45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36D79F04-8A4E-47CE-B024-D02CB203A547}" type="datetimeFigureOut">
              <a:rPr lang="tr-TR" smtClean="0"/>
              <a:pPr/>
              <a:t>13.04.2011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17A2371-EB45-4326-B1A0-15F0B870550E}"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6D79F04-8A4E-47CE-B024-D02CB203A547}" type="datetimeFigureOut">
              <a:rPr lang="tr-TR" smtClean="0"/>
              <a:pPr/>
              <a:t>13.04.2011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17A2371-EB45-4326-B1A0-15F0B870550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6D79F04-8A4E-47CE-B024-D02CB203A547}" type="datetimeFigureOut">
              <a:rPr lang="tr-TR" smtClean="0"/>
              <a:pPr/>
              <a:t>13.04.2011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17A2371-EB45-4326-B1A0-15F0B870550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6D79F04-8A4E-47CE-B024-D02CB203A547}" type="datetimeFigureOut">
              <a:rPr lang="tr-TR" smtClean="0"/>
              <a:pPr/>
              <a:t>13.04.2011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17A2371-EB45-4326-B1A0-15F0B870550E}"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36D79F04-8A4E-47CE-B024-D02CB203A547}" type="datetimeFigureOut">
              <a:rPr lang="tr-TR" smtClean="0"/>
              <a:pPr/>
              <a:t>13.04.2011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17A2371-EB45-4326-B1A0-15F0B870550E}"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36D79F04-8A4E-47CE-B024-D02CB203A547}" type="datetimeFigureOut">
              <a:rPr lang="tr-TR" smtClean="0"/>
              <a:pPr/>
              <a:t>13.04.2011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17A2371-EB45-4326-B1A0-15F0B870550E}"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36D79F04-8A4E-47CE-B024-D02CB203A547}" type="datetimeFigureOut">
              <a:rPr lang="tr-TR" smtClean="0"/>
              <a:pPr/>
              <a:t>13.04.2011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17A2371-EB45-4326-B1A0-15F0B870550E}"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36D79F04-8A4E-47CE-B024-D02CB203A547}" type="datetimeFigureOut">
              <a:rPr lang="tr-TR" smtClean="0"/>
              <a:pPr/>
              <a:t>13.04.2011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17A2371-EB45-4326-B1A0-15F0B870550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6D79F04-8A4E-47CE-B024-D02CB203A547}" type="datetimeFigureOut">
              <a:rPr lang="tr-TR" smtClean="0"/>
              <a:pPr/>
              <a:t>13.04.2011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17A2371-EB45-4326-B1A0-15F0B870550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6D79F04-8A4E-47CE-B024-D02CB203A547}" type="datetimeFigureOut">
              <a:rPr lang="tr-TR" smtClean="0"/>
              <a:pPr/>
              <a:t>13.04.2011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17A2371-EB45-4326-B1A0-15F0B870550E}"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6D79F04-8A4E-47CE-B024-D02CB203A547}" type="datetimeFigureOut">
              <a:rPr lang="tr-TR" smtClean="0"/>
              <a:pPr/>
              <a:t>13.04.2011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17A2371-EB45-4326-B1A0-15F0B870550E}"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D79F04-8A4E-47CE-B024-D02CB203A547}" type="datetimeFigureOut">
              <a:rPr lang="tr-TR" smtClean="0"/>
              <a:pPr/>
              <a:t>13.04.2011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7A2371-EB45-4326-B1A0-15F0B870550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haber.mynet.com/detay/foto-analiz/fatih-sultan-mehmetin-oykusu/503118/2"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9.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1.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haber.mynet.com/detay/foto-analiz/fatih-sultan-mehmetin-oykusu/503118/3"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9.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1.jpe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9.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1.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4" name="3 Tablo"/>
          <p:cNvGraphicFramePr>
            <a:graphicFrameLocks noGrp="1"/>
          </p:cNvGraphicFramePr>
          <p:nvPr/>
        </p:nvGraphicFramePr>
        <p:xfrm>
          <a:off x="3137596" y="1214422"/>
          <a:ext cx="5744454" cy="3500462"/>
        </p:xfrm>
        <a:graphic>
          <a:graphicData uri="http://schemas.openxmlformats.org/drawingml/2006/table">
            <a:tbl>
              <a:tblPr/>
              <a:tblGrid>
                <a:gridCol w="140148"/>
                <a:gridCol w="5604306"/>
              </a:tblGrid>
              <a:tr h="3500462">
                <a:tc>
                  <a:txBody>
                    <a:bodyPr/>
                    <a:lstStyle/>
                    <a:p>
                      <a:pPr algn="ctr"/>
                      <a:endParaRPr lang="tr-TR" sz="1400" dirty="0"/>
                    </a:p>
                  </a:txBody>
                  <a:tcPr marL="57374" marR="57374" marT="57374" marB="57374">
                    <a:lnL>
                      <a:noFill/>
                    </a:lnL>
                    <a:lnR>
                      <a:noFill/>
                    </a:lnR>
                    <a:lnT>
                      <a:noFill/>
                    </a:lnT>
                    <a:lnB>
                      <a:noFill/>
                    </a:lnB>
                    <a:solidFill>
                      <a:srgbClr val="EFEFEF"/>
                    </a:solidFill>
                  </a:tcPr>
                </a:tc>
                <a:tc>
                  <a:txBody>
                    <a:bodyPr/>
                    <a:lstStyle/>
                    <a:p>
                      <a:r>
                        <a:rPr lang="tr-TR" sz="1800" b="1" u="sng" dirty="0" smtClean="0">
                          <a:solidFill>
                            <a:srgbClr val="000000"/>
                          </a:solidFill>
                        </a:rPr>
                        <a:t>FATİH SULTAN MEHMET ‘İN ÖYKÜSÜ</a:t>
                      </a:r>
                    </a:p>
                    <a:p>
                      <a:endParaRPr lang="tr-TR" sz="1400" dirty="0" smtClean="0">
                        <a:solidFill>
                          <a:srgbClr val="000000"/>
                        </a:solidFill>
                      </a:endParaRPr>
                    </a:p>
                    <a:p>
                      <a:r>
                        <a:rPr lang="tr-TR" sz="1400" dirty="0" smtClean="0">
                          <a:solidFill>
                            <a:srgbClr val="000000"/>
                          </a:solidFill>
                        </a:rPr>
                        <a:t>30 </a:t>
                      </a:r>
                      <a:r>
                        <a:rPr lang="tr-TR" sz="1400" dirty="0">
                          <a:solidFill>
                            <a:srgbClr val="000000"/>
                          </a:solidFill>
                        </a:rPr>
                        <a:t>Mart 1432 tarihinde dünyaya gelen ve 3 Mayıs 1481 yılında, genç bir yaşta vefat eden II. </a:t>
                      </a:r>
                      <a:r>
                        <a:rPr lang="tr-TR" sz="1400" dirty="0" err="1">
                          <a:solidFill>
                            <a:srgbClr val="000000"/>
                          </a:solidFill>
                        </a:rPr>
                        <a:t>Mehmed</a:t>
                      </a:r>
                      <a:r>
                        <a:rPr lang="tr-TR" sz="1400" dirty="0">
                          <a:solidFill>
                            <a:srgbClr val="000000"/>
                          </a:solidFill>
                        </a:rPr>
                        <a:t>, yedinci Osmanlı padişahıydı. İstanbul’u fethederek “Fatih” lakabını alan hükümdar, böylece Orta Çağ’ın sona ererek Yeni Çağ’ın başlamasına sebep oldu. Bu “çağ açan hükümdar”ın elbette pek çok sıra dışı hikâyesi de var. Yüzyıllardır dilden dile dolaşan bu hikâyeleri merakla okuyacaksınız.</a:t>
                      </a:r>
                      <a:br>
                        <a:rPr lang="tr-TR" sz="1400" dirty="0">
                          <a:solidFill>
                            <a:srgbClr val="000000"/>
                          </a:solidFill>
                        </a:rPr>
                      </a:br>
                      <a:r>
                        <a:rPr lang="tr-TR" sz="1400" dirty="0">
                          <a:solidFill>
                            <a:srgbClr val="000000"/>
                          </a:solidFill>
                        </a:rPr>
                        <a:t> </a:t>
                      </a:r>
                    </a:p>
                  </a:txBody>
                  <a:tcPr marL="71718" marR="71718" marT="71718" marB="71718">
                    <a:lnL>
                      <a:noFill/>
                    </a:lnL>
                    <a:lnR>
                      <a:noFill/>
                    </a:lnR>
                    <a:lnT>
                      <a:noFill/>
                    </a:lnT>
                    <a:lnB>
                      <a:noFill/>
                    </a:lnB>
                    <a:solidFill>
                      <a:srgbClr val="EFEFEF"/>
                    </a:solidFill>
                  </a:tcPr>
                </a:tc>
              </a:tr>
            </a:tbl>
          </a:graphicData>
        </a:graphic>
      </p:graphicFrame>
      <p:pic>
        <p:nvPicPr>
          <p:cNvPr id="1027" name="Picture 3" descr="Fatih Sultan Mehmet'in öyküsü">
            <a:hlinkClick r:id="rId2"/>
          </p:cNvPr>
          <p:cNvPicPr>
            <a:picLocks noChangeAspect="1" noChangeArrowheads="1"/>
          </p:cNvPicPr>
          <p:nvPr/>
        </p:nvPicPr>
        <p:blipFill>
          <a:blip r:embed="rId3"/>
          <a:srcRect/>
          <a:stretch>
            <a:fillRect/>
          </a:stretch>
        </p:blipFill>
        <p:spPr bwMode="auto">
          <a:xfrm>
            <a:off x="142844" y="1071546"/>
            <a:ext cx="2952750" cy="362902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4083152" y="2610522"/>
          <a:ext cx="3536848" cy="1589263"/>
        </p:xfrm>
        <a:graphic>
          <a:graphicData uri="http://schemas.openxmlformats.org/drawingml/2006/table">
            <a:tbl>
              <a:tblPr/>
              <a:tblGrid>
                <a:gridCol w="140148"/>
                <a:gridCol w="3396700"/>
              </a:tblGrid>
              <a:tr h="1589263">
                <a:tc>
                  <a:txBody>
                    <a:bodyPr/>
                    <a:lstStyle/>
                    <a:p>
                      <a:pPr algn="ctr"/>
                      <a:endParaRPr lang="tr-TR" sz="1400" dirty="0"/>
                    </a:p>
                  </a:txBody>
                  <a:tcPr marL="57374" marR="57374" marT="57374" marB="57374">
                    <a:lnL>
                      <a:noFill/>
                    </a:lnL>
                    <a:lnR>
                      <a:noFill/>
                    </a:lnR>
                    <a:lnT>
                      <a:noFill/>
                    </a:lnT>
                    <a:lnB>
                      <a:noFill/>
                    </a:lnB>
                    <a:solidFill>
                      <a:srgbClr val="EFEFEF"/>
                    </a:solidFill>
                  </a:tcPr>
                </a:tc>
                <a:tc>
                  <a:txBody>
                    <a:bodyPr/>
                    <a:lstStyle/>
                    <a:p>
                      <a:r>
                        <a:rPr lang="tr-TR" sz="1400" dirty="0">
                          <a:solidFill>
                            <a:srgbClr val="000000"/>
                          </a:solidFill>
                        </a:rPr>
                        <a:t>“Ben sana satış yaparak siftahımı yapmış oldum. Başka alacağın varsa şuradaki dükkândan al, çünkü o henüz siftah etmedi.” Sultan gittiği ikinci dükkânda da ikinci bir mal istediğinde aynı karşılığı alır ve böylece bütün çarşıyı baştan sona dolaşır.</a:t>
                      </a:r>
                    </a:p>
                  </a:txBody>
                  <a:tcPr marL="71718" marR="71718" marT="71718" marB="71718">
                    <a:lnL>
                      <a:noFill/>
                    </a:lnL>
                    <a:lnR>
                      <a:noFill/>
                    </a:lnR>
                    <a:lnT>
                      <a:noFill/>
                    </a:lnT>
                    <a:lnB>
                      <a:noFill/>
                    </a:lnB>
                    <a:solidFill>
                      <a:srgbClr val="EFEFEF"/>
                    </a:solidFill>
                  </a:tcPr>
                </a:tc>
              </a:tr>
            </a:tbl>
          </a:graphicData>
        </a:graphic>
      </p:graphicFrame>
      <p:pic>
        <p:nvPicPr>
          <p:cNvPr id="18434" name="Picture 2" descr="Fatih Sultan Mehmet'in öyküsü"/>
          <p:cNvPicPr>
            <a:picLocks noChangeAspect="1" noChangeArrowheads="1"/>
          </p:cNvPicPr>
          <p:nvPr/>
        </p:nvPicPr>
        <p:blipFill>
          <a:blip r:embed="rId2"/>
          <a:srcRect/>
          <a:stretch>
            <a:fillRect/>
          </a:stretch>
        </p:blipFill>
        <p:spPr bwMode="auto">
          <a:xfrm>
            <a:off x="785786" y="1714488"/>
            <a:ext cx="2952750" cy="3629025"/>
          </a:xfrm>
          <a:prstGeom prst="rect">
            <a:avLst/>
          </a:prstGeom>
          <a:noFill/>
        </p:spPr>
      </p:pic>
      <p:pic>
        <p:nvPicPr>
          <p:cNvPr id="18435" name="Picture 3" descr="http://img5.mynet.com/haber/paylas-yazdir.png"/>
          <p:cNvPicPr>
            <a:picLocks noChangeAspect="1" noChangeArrowheads="1"/>
          </p:cNvPicPr>
          <p:nvPr/>
        </p:nvPicPr>
        <p:blipFill>
          <a:blip r:embed="rId3"/>
          <a:srcRect/>
          <a:stretch>
            <a:fillRect/>
          </a:stretch>
        </p:blipFill>
        <p:spPr bwMode="auto">
          <a:xfrm>
            <a:off x="0" y="0"/>
            <a:ext cx="142875" cy="133350"/>
          </a:xfrm>
          <a:prstGeom prst="rect">
            <a:avLst/>
          </a:prstGeom>
          <a:noFill/>
        </p:spPr>
      </p:pic>
      <p:pic>
        <p:nvPicPr>
          <p:cNvPr id="18436" name="Picture 4" descr="http://img5.mynet.com/haber/paylas-rss.png"/>
          <p:cNvPicPr>
            <a:picLocks noChangeAspect="1" noChangeArrowheads="1"/>
          </p:cNvPicPr>
          <p:nvPr/>
        </p:nvPicPr>
        <p:blipFill>
          <a:blip r:embed="rId4"/>
          <a:srcRect/>
          <a:stretch>
            <a:fillRect/>
          </a:stretch>
        </p:blipFill>
        <p:spPr bwMode="auto">
          <a:xfrm>
            <a:off x="0" y="0"/>
            <a:ext cx="142875" cy="142875"/>
          </a:xfrm>
          <a:prstGeom prst="rect">
            <a:avLst/>
          </a:prstGeom>
          <a:noFill/>
        </p:spPr>
      </p:pic>
      <p:pic>
        <p:nvPicPr>
          <p:cNvPr id="18437" name="Picture 5" descr="http://img5.mynet.com/haber/paylas-sms.png"/>
          <p:cNvPicPr>
            <a:picLocks noChangeAspect="1" noChangeArrowheads="1"/>
          </p:cNvPicPr>
          <p:nvPr/>
        </p:nvPicPr>
        <p:blipFill>
          <a:blip r:embed="rId5"/>
          <a:srcRect/>
          <a:stretch>
            <a:fillRect/>
          </a:stretch>
        </p:blipFill>
        <p:spPr bwMode="auto">
          <a:xfrm>
            <a:off x="0" y="0"/>
            <a:ext cx="142875" cy="161925"/>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4362335" y="2357430"/>
          <a:ext cx="3257665" cy="2357454"/>
        </p:xfrm>
        <a:graphic>
          <a:graphicData uri="http://schemas.openxmlformats.org/drawingml/2006/table">
            <a:tbl>
              <a:tblPr/>
              <a:tblGrid>
                <a:gridCol w="140148"/>
                <a:gridCol w="3117517"/>
              </a:tblGrid>
              <a:tr h="2357454">
                <a:tc>
                  <a:txBody>
                    <a:bodyPr/>
                    <a:lstStyle/>
                    <a:p>
                      <a:pPr algn="ctr"/>
                      <a:endParaRPr lang="tr-TR" sz="1400" dirty="0"/>
                    </a:p>
                  </a:txBody>
                  <a:tcPr marL="57374" marR="57374" marT="57374" marB="57374">
                    <a:lnL>
                      <a:noFill/>
                    </a:lnL>
                    <a:lnR>
                      <a:noFill/>
                    </a:lnR>
                    <a:lnT>
                      <a:noFill/>
                    </a:lnT>
                    <a:lnB>
                      <a:noFill/>
                    </a:lnB>
                    <a:solidFill>
                      <a:srgbClr val="EFEFEF"/>
                    </a:solidFill>
                  </a:tcPr>
                </a:tc>
                <a:tc>
                  <a:txBody>
                    <a:bodyPr/>
                    <a:lstStyle/>
                    <a:p>
                      <a:r>
                        <a:rPr lang="tr-TR" sz="1400" dirty="0">
                          <a:solidFill>
                            <a:srgbClr val="000000"/>
                          </a:solidFill>
                        </a:rPr>
                        <a:t>Padişah saraya geldiğinde secdesine kapanarak şöyle der:</a:t>
                      </a:r>
                      <a:br>
                        <a:rPr lang="tr-TR" sz="1400" dirty="0">
                          <a:solidFill>
                            <a:srgbClr val="000000"/>
                          </a:solidFill>
                        </a:rPr>
                      </a:br>
                      <a:r>
                        <a:rPr lang="tr-TR" sz="1400" dirty="0">
                          <a:solidFill>
                            <a:srgbClr val="000000"/>
                          </a:solidFill>
                        </a:rPr>
                        <a:t>“Ya Rabbi sana hamdolsun… Bana böyle birbirini düşünen insanların olduğu bir millet ihsan ettin. Ben bu milletimle değil Bizans’ı, dünyayı </a:t>
                      </a:r>
                      <a:r>
                        <a:rPr lang="tr-TR" sz="1400" dirty="0" smtClean="0">
                          <a:solidFill>
                            <a:srgbClr val="000000"/>
                          </a:solidFill>
                        </a:rPr>
                        <a:t>bile fethederim.”</a:t>
                      </a:r>
                      <a:endParaRPr lang="tr-TR" sz="1400" dirty="0">
                        <a:solidFill>
                          <a:srgbClr val="000000"/>
                        </a:solidFill>
                      </a:endParaRPr>
                    </a:p>
                  </a:txBody>
                  <a:tcPr marL="71718" marR="71718" marT="71718" marB="71718">
                    <a:lnL>
                      <a:noFill/>
                    </a:lnL>
                    <a:lnR>
                      <a:noFill/>
                    </a:lnR>
                    <a:lnT>
                      <a:noFill/>
                    </a:lnT>
                    <a:lnB>
                      <a:noFill/>
                    </a:lnB>
                    <a:solidFill>
                      <a:srgbClr val="EFEFEF"/>
                    </a:solidFill>
                  </a:tcPr>
                </a:tc>
              </a:tr>
            </a:tbl>
          </a:graphicData>
        </a:graphic>
      </p:graphicFrame>
      <p:pic>
        <p:nvPicPr>
          <p:cNvPr id="17410" name="Picture 2" descr="Fatih Sultan Mehmet'in öyküsü"/>
          <p:cNvPicPr>
            <a:picLocks noChangeAspect="1" noChangeArrowheads="1"/>
          </p:cNvPicPr>
          <p:nvPr/>
        </p:nvPicPr>
        <p:blipFill>
          <a:blip r:embed="rId2"/>
          <a:srcRect/>
          <a:stretch>
            <a:fillRect/>
          </a:stretch>
        </p:blipFill>
        <p:spPr bwMode="auto">
          <a:xfrm>
            <a:off x="357158" y="2285992"/>
            <a:ext cx="3810000" cy="2514600"/>
          </a:xfrm>
          <a:prstGeom prst="rect">
            <a:avLst/>
          </a:prstGeom>
          <a:noFill/>
        </p:spPr>
      </p:pic>
      <p:pic>
        <p:nvPicPr>
          <p:cNvPr id="17411" name="Picture 3" descr="http://img5.mynet.com/haber/paylas-yazdir.png"/>
          <p:cNvPicPr>
            <a:picLocks noChangeAspect="1" noChangeArrowheads="1"/>
          </p:cNvPicPr>
          <p:nvPr/>
        </p:nvPicPr>
        <p:blipFill>
          <a:blip r:embed="rId3"/>
          <a:srcRect/>
          <a:stretch>
            <a:fillRect/>
          </a:stretch>
        </p:blipFill>
        <p:spPr bwMode="auto">
          <a:xfrm>
            <a:off x="0" y="0"/>
            <a:ext cx="142875" cy="133350"/>
          </a:xfrm>
          <a:prstGeom prst="rect">
            <a:avLst/>
          </a:prstGeom>
          <a:noFill/>
        </p:spPr>
      </p:pic>
      <p:pic>
        <p:nvPicPr>
          <p:cNvPr id="17412" name="Picture 4" descr="http://img5.mynet.com/haber/paylas-rss.png"/>
          <p:cNvPicPr>
            <a:picLocks noChangeAspect="1" noChangeArrowheads="1"/>
          </p:cNvPicPr>
          <p:nvPr/>
        </p:nvPicPr>
        <p:blipFill>
          <a:blip r:embed="rId4"/>
          <a:srcRect/>
          <a:stretch>
            <a:fillRect/>
          </a:stretch>
        </p:blipFill>
        <p:spPr bwMode="auto">
          <a:xfrm>
            <a:off x="0" y="0"/>
            <a:ext cx="142875" cy="142875"/>
          </a:xfrm>
          <a:prstGeom prst="rect">
            <a:avLst/>
          </a:prstGeom>
          <a:noFill/>
        </p:spPr>
      </p:pic>
      <p:pic>
        <p:nvPicPr>
          <p:cNvPr id="17413" name="Picture 5" descr="http://img5.mynet.com/haber/paylas-sms.png"/>
          <p:cNvPicPr>
            <a:picLocks noChangeAspect="1" noChangeArrowheads="1"/>
          </p:cNvPicPr>
          <p:nvPr/>
        </p:nvPicPr>
        <p:blipFill>
          <a:blip r:embed="rId5"/>
          <a:srcRect/>
          <a:stretch>
            <a:fillRect/>
          </a:stretch>
        </p:blipFill>
        <p:spPr bwMode="auto">
          <a:xfrm>
            <a:off x="0" y="0"/>
            <a:ext cx="142875" cy="161925"/>
          </a:xfrm>
          <a:prstGeom prst="rect">
            <a:avLst/>
          </a:prstGeom>
          <a:noFill/>
        </p:spPr>
      </p:pic>
      <p:pic>
        <p:nvPicPr>
          <p:cNvPr id="16386" name="Picture 2" descr="http://img5.mynet.com/haber/paylas-yazdir.png"/>
          <p:cNvPicPr>
            <a:picLocks noChangeAspect="1" noChangeArrowheads="1"/>
          </p:cNvPicPr>
          <p:nvPr/>
        </p:nvPicPr>
        <p:blipFill>
          <a:blip r:embed="rId3"/>
          <a:srcRect/>
          <a:stretch>
            <a:fillRect/>
          </a:stretch>
        </p:blipFill>
        <p:spPr bwMode="auto">
          <a:xfrm>
            <a:off x="0" y="0"/>
            <a:ext cx="142875" cy="133350"/>
          </a:xfrm>
          <a:prstGeom prst="rect">
            <a:avLst/>
          </a:prstGeom>
          <a:noFill/>
        </p:spPr>
      </p:pic>
      <p:pic>
        <p:nvPicPr>
          <p:cNvPr id="16387" name="Picture 3" descr="http://img5.mynet.com/haber/paylas-rss.png"/>
          <p:cNvPicPr>
            <a:picLocks noChangeAspect="1" noChangeArrowheads="1"/>
          </p:cNvPicPr>
          <p:nvPr/>
        </p:nvPicPr>
        <p:blipFill>
          <a:blip r:embed="rId4"/>
          <a:srcRect/>
          <a:stretch>
            <a:fillRect/>
          </a:stretch>
        </p:blipFill>
        <p:spPr bwMode="auto">
          <a:xfrm>
            <a:off x="0" y="0"/>
            <a:ext cx="142875" cy="142875"/>
          </a:xfrm>
          <a:prstGeom prst="rect">
            <a:avLst/>
          </a:prstGeom>
          <a:noFill/>
        </p:spPr>
      </p:pic>
      <p:pic>
        <p:nvPicPr>
          <p:cNvPr id="16388" name="Picture 4" descr="http://img5.mynet.com/haber/paylas-sms.png"/>
          <p:cNvPicPr>
            <a:picLocks noChangeAspect="1" noChangeArrowheads="1"/>
          </p:cNvPicPr>
          <p:nvPr/>
        </p:nvPicPr>
        <p:blipFill>
          <a:blip r:embed="rId5"/>
          <a:srcRect/>
          <a:stretch>
            <a:fillRect/>
          </a:stretch>
        </p:blipFill>
        <p:spPr bwMode="auto">
          <a:xfrm>
            <a:off x="0" y="0"/>
            <a:ext cx="142875" cy="161925"/>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4000497" y="1928802"/>
          <a:ext cx="3619504" cy="3214710"/>
        </p:xfrm>
        <a:graphic>
          <a:graphicData uri="http://schemas.openxmlformats.org/drawingml/2006/table">
            <a:tbl>
              <a:tblPr/>
              <a:tblGrid>
                <a:gridCol w="152448"/>
                <a:gridCol w="3467056"/>
              </a:tblGrid>
              <a:tr h="3214710">
                <a:tc>
                  <a:txBody>
                    <a:bodyPr/>
                    <a:lstStyle/>
                    <a:p>
                      <a:pPr algn="ctr"/>
                      <a:endParaRPr lang="tr-TR" sz="1400" dirty="0"/>
                    </a:p>
                  </a:txBody>
                  <a:tcPr marL="57374" marR="57374" marT="57374" marB="57374">
                    <a:lnL>
                      <a:noFill/>
                    </a:lnL>
                    <a:lnR>
                      <a:noFill/>
                    </a:lnR>
                    <a:lnT>
                      <a:noFill/>
                    </a:lnT>
                    <a:lnB>
                      <a:noFill/>
                    </a:lnB>
                    <a:solidFill>
                      <a:srgbClr val="EFEFEF"/>
                    </a:solidFill>
                  </a:tcPr>
                </a:tc>
                <a:tc>
                  <a:txBody>
                    <a:bodyPr/>
                    <a:lstStyle/>
                    <a:p>
                      <a:r>
                        <a:rPr lang="tr-TR" sz="1400" b="1" u="sng" dirty="0">
                          <a:solidFill>
                            <a:srgbClr val="000000"/>
                          </a:solidFill>
                        </a:rPr>
                        <a:t>Padişahla mahkemelik olan Yahudi</a:t>
                      </a:r>
                      <a:r>
                        <a:rPr lang="tr-TR" sz="1400" b="1" u="sng" dirty="0"/>
                        <a:t> </a:t>
                      </a:r>
                      <a:endParaRPr lang="tr-TR" sz="1400" b="1" u="sng" dirty="0" smtClean="0"/>
                    </a:p>
                    <a:p>
                      <a:r>
                        <a:rPr lang="tr-TR" sz="1400" dirty="0"/>
                        <a:t/>
                      </a:r>
                      <a:br>
                        <a:rPr lang="tr-TR" sz="1400" dirty="0"/>
                      </a:br>
                      <a:r>
                        <a:rPr lang="tr-TR" sz="1400" dirty="0"/>
                        <a:t>Fatih Sultan </a:t>
                      </a:r>
                      <a:r>
                        <a:rPr lang="tr-TR" sz="1400" dirty="0" err="1"/>
                        <a:t>Mehmed</a:t>
                      </a:r>
                      <a:r>
                        <a:rPr lang="tr-TR" sz="1400" dirty="0"/>
                        <a:t>, yapılacak bir cami inşaatı için uygun görülen bir araziyi istimlâk eder. Ancak bu arazi bir Yahudi’ye aittir. İstimlâk kararına itiraz etmek için arazi sahibi Yahudi, kadının karşısına çıkarak padişahtan şikâyetçi olduğunu belirtir. Kadı, padişahı huzuruna çıkarır.</a:t>
                      </a:r>
                    </a:p>
                  </a:txBody>
                  <a:tcPr marL="71718" marR="71718" marT="71718" marB="71718">
                    <a:lnL>
                      <a:noFill/>
                    </a:lnL>
                    <a:lnR>
                      <a:noFill/>
                    </a:lnR>
                    <a:lnT>
                      <a:noFill/>
                    </a:lnT>
                    <a:lnB>
                      <a:noFill/>
                    </a:lnB>
                    <a:solidFill>
                      <a:srgbClr val="EFEFEF"/>
                    </a:solidFill>
                  </a:tcPr>
                </a:tc>
              </a:tr>
            </a:tbl>
          </a:graphicData>
        </a:graphic>
      </p:graphicFrame>
      <p:pic>
        <p:nvPicPr>
          <p:cNvPr id="16386" name="Picture 2" descr="Fatih Sultan Mehmet'in öyküsü"/>
          <p:cNvPicPr>
            <a:picLocks noChangeAspect="1" noChangeArrowheads="1"/>
          </p:cNvPicPr>
          <p:nvPr/>
        </p:nvPicPr>
        <p:blipFill>
          <a:blip r:embed="rId2"/>
          <a:srcRect/>
          <a:stretch>
            <a:fillRect/>
          </a:stretch>
        </p:blipFill>
        <p:spPr bwMode="auto">
          <a:xfrm>
            <a:off x="928662" y="1428736"/>
            <a:ext cx="2952750" cy="4038600"/>
          </a:xfrm>
          <a:prstGeom prst="rect">
            <a:avLst/>
          </a:prstGeom>
          <a:noFill/>
        </p:spPr>
      </p:pic>
      <p:pic>
        <p:nvPicPr>
          <p:cNvPr id="16387" name="Picture 3" descr="http://img5.mynet.com/haber/paylas-yazdir.png"/>
          <p:cNvPicPr>
            <a:picLocks noChangeAspect="1" noChangeArrowheads="1"/>
          </p:cNvPicPr>
          <p:nvPr/>
        </p:nvPicPr>
        <p:blipFill>
          <a:blip r:embed="rId3"/>
          <a:srcRect/>
          <a:stretch>
            <a:fillRect/>
          </a:stretch>
        </p:blipFill>
        <p:spPr bwMode="auto">
          <a:xfrm>
            <a:off x="0" y="0"/>
            <a:ext cx="142875" cy="133350"/>
          </a:xfrm>
          <a:prstGeom prst="rect">
            <a:avLst/>
          </a:prstGeom>
          <a:noFill/>
        </p:spPr>
      </p:pic>
      <p:pic>
        <p:nvPicPr>
          <p:cNvPr id="16388" name="Picture 4" descr="http://img5.mynet.com/haber/paylas-rss.png"/>
          <p:cNvPicPr>
            <a:picLocks noChangeAspect="1" noChangeArrowheads="1"/>
          </p:cNvPicPr>
          <p:nvPr/>
        </p:nvPicPr>
        <p:blipFill>
          <a:blip r:embed="rId4"/>
          <a:srcRect/>
          <a:stretch>
            <a:fillRect/>
          </a:stretch>
        </p:blipFill>
        <p:spPr bwMode="auto">
          <a:xfrm>
            <a:off x="0" y="0"/>
            <a:ext cx="142875" cy="142875"/>
          </a:xfrm>
          <a:prstGeom prst="rect">
            <a:avLst/>
          </a:prstGeom>
          <a:noFill/>
        </p:spPr>
      </p:pic>
      <p:pic>
        <p:nvPicPr>
          <p:cNvPr id="16389" name="Picture 5" descr="http://img5.mynet.com/haber/paylas-sms.png"/>
          <p:cNvPicPr>
            <a:picLocks noChangeAspect="1" noChangeArrowheads="1"/>
          </p:cNvPicPr>
          <p:nvPr/>
        </p:nvPicPr>
        <p:blipFill>
          <a:blip r:embed="rId5"/>
          <a:srcRect/>
          <a:stretch>
            <a:fillRect/>
          </a:stretch>
        </p:blipFill>
        <p:spPr bwMode="auto">
          <a:xfrm>
            <a:off x="0" y="0"/>
            <a:ext cx="142875" cy="161925"/>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4000497" y="1928802"/>
          <a:ext cx="3619504" cy="2857520"/>
        </p:xfrm>
        <a:graphic>
          <a:graphicData uri="http://schemas.openxmlformats.org/drawingml/2006/table">
            <a:tbl>
              <a:tblPr/>
              <a:tblGrid>
                <a:gridCol w="149316"/>
                <a:gridCol w="3470188"/>
              </a:tblGrid>
              <a:tr h="2857520">
                <a:tc>
                  <a:txBody>
                    <a:bodyPr/>
                    <a:lstStyle/>
                    <a:p>
                      <a:pPr algn="ctr"/>
                      <a:endParaRPr lang="tr-TR" sz="1400" dirty="0"/>
                    </a:p>
                  </a:txBody>
                  <a:tcPr marL="57374" marR="57374" marT="57374" marB="57374">
                    <a:lnL>
                      <a:noFill/>
                    </a:lnL>
                    <a:lnR>
                      <a:noFill/>
                    </a:lnR>
                    <a:lnT>
                      <a:noFill/>
                    </a:lnT>
                    <a:lnB>
                      <a:noFill/>
                    </a:lnB>
                    <a:solidFill>
                      <a:srgbClr val="EFEFEF"/>
                    </a:solidFill>
                  </a:tcPr>
                </a:tc>
                <a:tc>
                  <a:txBody>
                    <a:bodyPr/>
                    <a:lstStyle/>
                    <a:p>
                      <a:r>
                        <a:rPr lang="tr-TR" sz="1400" dirty="0">
                          <a:solidFill>
                            <a:srgbClr val="000000"/>
                          </a:solidFill>
                        </a:rPr>
                        <a:t>İki tarafı da dinledikten sonra kadı kararını verir: Padişahın istimlâk kararının fermanını mühürleyen sağ eli kesilecektir. Fatih Sultan </a:t>
                      </a:r>
                      <a:r>
                        <a:rPr lang="tr-TR" sz="1400" dirty="0" err="1">
                          <a:solidFill>
                            <a:srgbClr val="000000"/>
                          </a:solidFill>
                        </a:rPr>
                        <a:t>Mehmed</a:t>
                      </a:r>
                      <a:r>
                        <a:rPr lang="tr-TR" sz="1400" dirty="0">
                          <a:solidFill>
                            <a:srgbClr val="000000"/>
                          </a:solidFill>
                        </a:rPr>
                        <a:t> karara sesini çıkartmaz. Bunun üzerine kadı sultana şöyle der: “Eğer padişahlığına güvenip benim verdiğim karara karşı gelseydin şu gördüğün topuzla senin kafanı ezer, seni oracıkta öldürürdüm”.</a:t>
                      </a:r>
                    </a:p>
                  </a:txBody>
                  <a:tcPr marL="71718" marR="71718" marT="71718" marB="71718">
                    <a:lnL>
                      <a:noFill/>
                    </a:lnL>
                    <a:lnR>
                      <a:noFill/>
                    </a:lnR>
                    <a:lnT>
                      <a:noFill/>
                    </a:lnT>
                    <a:lnB>
                      <a:noFill/>
                    </a:lnB>
                    <a:solidFill>
                      <a:srgbClr val="EFEFEF"/>
                    </a:solidFill>
                  </a:tcPr>
                </a:tc>
              </a:tr>
            </a:tbl>
          </a:graphicData>
        </a:graphic>
      </p:graphicFrame>
      <p:pic>
        <p:nvPicPr>
          <p:cNvPr id="15362" name="Picture 2" descr="Fatih Sultan Mehmet'in öyküsü"/>
          <p:cNvPicPr>
            <a:picLocks noChangeAspect="1" noChangeArrowheads="1"/>
          </p:cNvPicPr>
          <p:nvPr/>
        </p:nvPicPr>
        <p:blipFill>
          <a:blip r:embed="rId2"/>
          <a:srcRect/>
          <a:stretch>
            <a:fillRect/>
          </a:stretch>
        </p:blipFill>
        <p:spPr bwMode="auto">
          <a:xfrm>
            <a:off x="857224" y="1643050"/>
            <a:ext cx="2952750" cy="3857625"/>
          </a:xfrm>
          <a:prstGeom prst="rect">
            <a:avLst/>
          </a:prstGeom>
          <a:noFill/>
        </p:spPr>
      </p:pic>
      <p:pic>
        <p:nvPicPr>
          <p:cNvPr id="15363" name="Picture 3" descr="http://img5.mynet.com/haber/paylas-yazdir.png"/>
          <p:cNvPicPr>
            <a:picLocks noChangeAspect="1" noChangeArrowheads="1"/>
          </p:cNvPicPr>
          <p:nvPr/>
        </p:nvPicPr>
        <p:blipFill>
          <a:blip r:embed="rId3"/>
          <a:srcRect/>
          <a:stretch>
            <a:fillRect/>
          </a:stretch>
        </p:blipFill>
        <p:spPr bwMode="auto">
          <a:xfrm>
            <a:off x="0" y="0"/>
            <a:ext cx="142875" cy="133350"/>
          </a:xfrm>
          <a:prstGeom prst="rect">
            <a:avLst/>
          </a:prstGeom>
          <a:noFill/>
        </p:spPr>
      </p:pic>
      <p:pic>
        <p:nvPicPr>
          <p:cNvPr id="15364" name="Picture 4" descr="http://img5.mynet.com/haber/paylas-rss.png"/>
          <p:cNvPicPr>
            <a:picLocks noChangeAspect="1" noChangeArrowheads="1"/>
          </p:cNvPicPr>
          <p:nvPr/>
        </p:nvPicPr>
        <p:blipFill>
          <a:blip r:embed="rId4"/>
          <a:srcRect/>
          <a:stretch>
            <a:fillRect/>
          </a:stretch>
        </p:blipFill>
        <p:spPr bwMode="auto">
          <a:xfrm>
            <a:off x="0" y="0"/>
            <a:ext cx="142875" cy="142875"/>
          </a:xfrm>
          <a:prstGeom prst="rect">
            <a:avLst/>
          </a:prstGeom>
          <a:noFill/>
        </p:spPr>
      </p:pic>
      <p:pic>
        <p:nvPicPr>
          <p:cNvPr id="15365" name="Picture 5" descr="http://img5.mynet.com/haber/paylas-sms.png"/>
          <p:cNvPicPr>
            <a:picLocks noChangeAspect="1" noChangeArrowheads="1"/>
          </p:cNvPicPr>
          <p:nvPr/>
        </p:nvPicPr>
        <p:blipFill>
          <a:blip r:embed="rId5"/>
          <a:srcRect/>
          <a:stretch>
            <a:fillRect/>
          </a:stretch>
        </p:blipFill>
        <p:spPr bwMode="auto">
          <a:xfrm>
            <a:off x="0" y="0"/>
            <a:ext cx="142875" cy="16192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4429125" y="2214554"/>
          <a:ext cx="3190876" cy="2500330"/>
        </p:xfrm>
        <a:graphic>
          <a:graphicData uri="http://schemas.openxmlformats.org/drawingml/2006/table">
            <a:tbl>
              <a:tblPr/>
              <a:tblGrid>
                <a:gridCol w="153745"/>
                <a:gridCol w="3037131"/>
              </a:tblGrid>
              <a:tr h="2500330">
                <a:tc>
                  <a:txBody>
                    <a:bodyPr/>
                    <a:lstStyle/>
                    <a:p>
                      <a:pPr algn="ctr"/>
                      <a:endParaRPr lang="tr-TR" sz="1400" dirty="0"/>
                    </a:p>
                  </a:txBody>
                  <a:tcPr marL="57374" marR="57374" marT="57374" marB="57374">
                    <a:lnL>
                      <a:noFill/>
                    </a:lnL>
                    <a:lnR>
                      <a:noFill/>
                    </a:lnR>
                    <a:lnT>
                      <a:noFill/>
                    </a:lnT>
                    <a:lnB>
                      <a:noFill/>
                    </a:lnB>
                    <a:solidFill>
                      <a:srgbClr val="EFEFEF"/>
                    </a:solidFill>
                  </a:tcPr>
                </a:tc>
                <a:tc>
                  <a:txBody>
                    <a:bodyPr/>
                    <a:lstStyle/>
                    <a:p>
                      <a:r>
                        <a:rPr lang="tr-TR" sz="1400" dirty="0">
                          <a:solidFill>
                            <a:srgbClr val="000000"/>
                          </a:solidFill>
                        </a:rPr>
                        <a:t>Padişah da kadıya şöyle yanıt verir: “Eğer sen de benim padişahlığıma aldanıp farklı bir karar verseydin ben de senin kafanı kılıcımla koparırdım”. Tüm bu olanları gören Yahudi, padişahı şikâyet ettiğine pişman olur. Bu adalet sisteminden ve insanlıktan o kadar etkilenmiştir ki o anda şahadet ederek Müslüman olur.</a:t>
                      </a:r>
                    </a:p>
                  </a:txBody>
                  <a:tcPr marL="71718" marR="71718" marT="71718" marB="71718">
                    <a:lnL>
                      <a:noFill/>
                    </a:lnL>
                    <a:lnR>
                      <a:noFill/>
                    </a:lnR>
                    <a:lnT>
                      <a:noFill/>
                    </a:lnT>
                    <a:lnB>
                      <a:noFill/>
                    </a:lnB>
                    <a:solidFill>
                      <a:srgbClr val="EFEFEF"/>
                    </a:solidFill>
                  </a:tcPr>
                </a:tc>
              </a:tr>
            </a:tbl>
          </a:graphicData>
        </a:graphic>
      </p:graphicFrame>
      <p:pic>
        <p:nvPicPr>
          <p:cNvPr id="14338" name="Picture 2" descr="Fatih Sultan Mehmet'in öyküsü"/>
          <p:cNvPicPr>
            <a:picLocks noChangeAspect="1" noChangeArrowheads="1"/>
          </p:cNvPicPr>
          <p:nvPr/>
        </p:nvPicPr>
        <p:blipFill>
          <a:blip r:embed="rId2"/>
          <a:srcRect/>
          <a:stretch>
            <a:fillRect/>
          </a:stretch>
        </p:blipFill>
        <p:spPr bwMode="auto">
          <a:xfrm>
            <a:off x="428596" y="2214554"/>
            <a:ext cx="3810000" cy="2533650"/>
          </a:xfrm>
          <a:prstGeom prst="rect">
            <a:avLst/>
          </a:prstGeom>
          <a:noFill/>
        </p:spPr>
      </p:pic>
      <p:pic>
        <p:nvPicPr>
          <p:cNvPr id="14339" name="Picture 3" descr="http://img5.mynet.com/haber/paylas-yazdir.png"/>
          <p:cNvPicPr>
            <a:picLocks noChangeAspect="1" noChangeArrowheads="1"/>
          </p:cNvPicPr>
          <p:nvPr/>
        </p:nvPicPr>
        <p:blipFill>
          <a:blip r:embed="rId3"/>
          <a:srcRect/>
          <a:stretch>
            <a:fillRect/>
          </a:stretch>
        </p:blipFill>
        <p:spPr bwMode="auto">
          <a:xfrm>
            <a:off x="0" y="0"/>
            <a:ext cx="142875" cy="133350"/>
          </a:xfrm>
          <a:prstGeom prst="rect">
            <a:avLst/>
          </a:prstGeom>
          <a:noFill/>
        </p:spPr>
      </p:pic>
      <p:pic>
        <p:nvPicPr>
          <p:cNvPr id="14340" name="Picture 4" descr="http://img5.mynet.com/haber/paylas-rss.png"/>
          <p:cNvPicPr>
            <a:picLocks noChangeAspect="1" noChangeArrowheads="1"/>
          </p:cNvPicPr>
          <p:nvPr/>
        </p:nvPicPr>
        <p:blipFill>
          <a:blip r:embed="rId4"/>
          <a:srcRect/>
          <a:stretch>
            <a:fillRect/>
          </a:stretch>
        </p:blipFill>
        <p:spPr bwMode="auto">
          <a:xfrm>
            <a:off x="0" y="0"/>
            <a:ext cx="142875" cy="142875"/>
          </a:xfrm>
          <a:prstGeom prst="rect">
            <a:avLst/>
          </a:prstGeom>
          <a:noFill/>
        </p:spPr>
      </p:pic>
      <p:pic>
        <p:nvPicPr>
          <p:cNvPr id="14341" name="Picture 5" descr="http://img5.mynet.com/haber/paylas-sms.png"/>
          <p:cNvPicPr>
            <a:picLocks noChangeAspect="1" noChangeArrowheads="1"/>
          </p:cNvPicPr>
          <p:nvPr/>
        </p:nvPicPr>
        <p:blipFill>
          <a:blip r:embed="rId5"/>
          <a:srcRect/>
          <a:stretch>
            <a:fillRect/>
          </a:stretch>
        </p:blipFill>
        <p:spPr bwMode="auto">
          <a:xfrm>
            <a:off x="0" y="0"/>
            <a:ext cx="142875" cy="161925"/>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4990495" y="2428868"/>
          <a:ext cx="3153405" cy="2214578"/>
        </p:xfrm>
        <a:graphic>
          <a:graphicData uri="http://schemas.openxmlformats.org/drawingml/2006/table">
            <a:tbl>
              <a:tblPr/>
              <a:tblGrid>
                <a:gridCol w="168071"/>
                <a:gridCol w="2985334"/>
              </a:tblGrid>
              <a:tr h="2214578">
                <a:tc>
                  <a:txBody>
                    <a:bodyPr/>
                    <a:lstStyle/>
                    <a:p>
                      <a:pPr algn="ctr"/>
                      <a:endParaRPr lang="tr-TR" sz="1400" dirty="0"/>
                    </a:p>
                  </a:txBody>
                  <a:tcPr marL="57374" marR="57374" marT="57374" marB="57374">
                    <a:lnL>
                      <a:noFill/>
                    </a:lnL>
                    <a:lnR>
                      <a:noFill/>
                    </a:lnR>
                    <a:lnT>
                      <a:noFill/>
                    </a:lnT>
                    <a:lnB>
                      <a:noFill/>
                    </a:lnB>
                    <a:solidFill>
                      <a:srgbClr val="EFEFEF"/>
                    </a:solidFill>
                  </a:tcPr>
                </a:tc>
                <a:tc>
                  <a:txBody>
                    <a:bodyPr/>
                    <a:lstStyle/>
                    <a:p>
                      <a:r>
                        <a:rPr lang="tr-TR" sz="1400" b="1" u="sng" dirty="0">
                          <a:solidFill>
                            <a:srgbClr val="000000"/>
                          </a:solidFill>
                        </a:rPr>
                        <a:t>Adem’in </a:t>
                      </a:r>
                      <a:r>
                        <a:rPr lang="tr-TR" sz="1400" b="1" u="sng" dirty="0" smtClean="0">
                          <a:solidFill>
                            <a:srgbClr val="000000"/>
                          </a:solidFill>
                        </a:rPr>
                        <a:t>çocukları</a:t>
                      </a:r>
                    </a:p>
                    <a:p>
                      <a:endParaRPr lang="tr-TR" sz="1400" dirty="0" smtClean="0">
                        <a:solidFill>
                          <a:srgbClr val="000000"/>
                        </a:solidFill>
                      </a:endParaRPr>
                    </a:p>
                    <a:p>
                      <a:r>
                        <a:rPr lang="tr-TR" sz="1400" dirty="0" smtClean="0"/>
                        <a:t>Sultan  </a:t>
                      </a:r>
                      <a:r>
                        <a:rPr lang="tr-TR" sz="1400" dirty="0" err="1" smtClean="0"/>
                        <a:t>Mehmed</a:t>
                      </a:r>
                      <a:r>
                        <a:rPr lang="tr-TR" sz="1400" dirty="0"/>
                        <a:t>, dışarıda gezerken, yanına gelen dilenciye bir altın verir. Dilenci aldığı parayı beğenmez. “Aman Sultanım, koskoca padişah kardeşine bu kadar mı para verir?"</a:t>
                      </a:r>
                    </a:p>
                  </a:txBody>
                  <a:tcPr marL="71718" marR="71718" marT="71718" marB="71718">
                    <a:lnL>
                      <a:noFill/>
                    </a:lnL>
                    <a:lnR>
                      <a:noFill/>
                    </a:lnR>
                    <a:lnT>
                      <a:noFill/>
                    </a:lnT>
                    <a:lnB>
                      <a:noFill/>
                    </a:lnB>
                    <a:solidFill>
                      <a:srgbClr val="EFEFEF"/>
                    </a:solidFill>
                  </a:tcPr>
                </a:tc>
              </a:tr>
            </a:tbl>
          </a:graphicData>
        </a:graphic>
      </p:graphicFrame>
      <p:pic>
        <p:nvPicPr>
          <p:cNvPr id="13314" name="Picture 2" descr="Fatih Sultan Mehmet'in öyküsü"/>
          <p:cNvPicPr>
            <a:picLocks noChangeAspect="1" noChangeArrowheads="1"/>
          </p:cNvPicPr>
          <p:nvPr/>
        </p:nvPicPr>
        <p:blipFill>
          <a:blip r:embed="rId2"/>
          <a:srcRect/>
          <a:stretch>
            <a:fillRect/>
          </a:stretch>
        </p:blipFill>
        <p:spPr bwMode="auto">
          <a:xfrm>
            <a:off x="785786" y="2428868"/>
            <a:ext cx="3810000" cy="2228850"/>
          </a:xfrm>
          <a:prstGeom prst="rect">
            <a:avLst/>
          </a:prstGeom>
          <a:noFill/>
        </p:spPr>
      </p:pic>
      <p:pic>
        <p:nvPicPr>
          <p:cNvPr id="13315" name="Picture 3" descr="http://img5.mynet.com/haber/paylas-yazdir.png"/>
          <p:cNvPicPr>
            <a:picLocks noChangeAspect="1" noChangeArrowheads="1"/>
          </p:cNvPicPr>
          <p:nvPr/>
        </p:nvPicPr>
        <p:blipFill>
          <a:blip r:embed="rId3"/>
          <a:srcRect/>
          <a:stretch>
            <a:fillRect/>
          </a:stretch>
        </p:blipFill>
        <p:spPr bwMode="auto">
          <a:xfrm>
            <a:off x="0" y="0"/>
            <a:ext cx="142875" cy="133350"/>
          </a:xfrm>
          <a:prstGeom prst="rect">
            <a:avLst/>
          </a:prstGeom>
          <a:noFill/>
        </p:spPr>
      </p:pic>
      <p:pic>
        <p:nvPicPr>
          <p:cNvPr id="13316" name="Picture 4" descr="http://img5.mynet.com/haber/paylas-rss.png"/>
          <p:cNvPicPr>
            <a:picLocks noChangeAspect="1" noChangeArrowheads="1"/>
          </p:cNvPicPr>
          <p:nvPr/>
        </p:nvPicPr>
        <p:blipFill>
          <a:blip r:embed="rId4"/>
          <a:srcRect/>
          <a:stretch>
            <a:fillRect/>
          </a:stretch>
        </p:blipFill>
        <p:spPr bwMode="auto">
          <a:xfrm>
            <a:off x="0" y="0"/>
            <a:ext cx="142875" cy="142875"/>
          </a:xfrm>
          <a:prstGeom prst="rect">
            <a:avLst/>
          </a:prstGeom>
          <a:noFill/>
        </p:spPr>
      </p:pic>
      <p:pic>
        <p:nvPicPr>
          <p:cNvPr id="13317" name="Picture 5" descr="http://img5.mynet.com/haber/paylas-sms.png"/>
          <p:cNvPicPr>
            <a:picLocks noChangeAspect="1" noChangeArrowheads="1"/>
          </p:cNvPicPr>
          <p:nvPr/>
        </p:nvPicPr>
        <p:blipFill>
          <a:blip r:embed="rId5"/>
          <a:srcRect/>
          <a:stretch>
            <a:fillRect/>
          </a:stretch>
        </p:blipFill>
        <p:spPr bwMode="auto">
          <a:xfrm>
            <a:off x="0" y="0"/>
            <a:ext cx="142875" cy="161925"/>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4362335" y="2214554"/>
          <a:ext cx="3257665" cy="2714644"/>
        </p:xfrm>
        <a:graphic>
          <a:graphicData uri="http://schemas.openxmlformats.org/drawingml/2006/table">
            <a:tbl>
              <a:tblPr/>
              <a:tblGrid>
                <a:gridCol w="140148"/>
                <a:gridCol w="3117517"/>
              </a:tblGrid>
              <a:tr h="2714644">
                <a:tc>
                  <a:txBody>
                    <a:bodyPr/>
                    <a:lstStyle/>
                    <a:p>
                      <a:pPr algn="ctr"/>
                      <a:endParaRPr lang="tr-TR" sz="1400" dirty="0"/>
                    </a:p>
                  </a:txBody>
                  <a:tcPr marL="57374" marR="57374" marT="57374" marB="57374">
                    <a:lnL>
                      <a:noFill/>
                    </a:lnL>
                    <a:lnR>
                      <a:noFill/>
                    </a:lnR>
                    <a:lnT>
                      <a:noFill/>
                    </a:lnT>
                    <a:lnB>
                      <a:noFill/>
                    </a:lnB>
                    <a:solidFill>
                      <a:srgbClr val="EFEFEF"/>
                    </a:solidFill>
                  </a:tcPr>
                </a:tc>
                <a:tc>
                  <a:txBody>
                    <a:bodyPr/>
                    <a:lstStyle/>
                    <a:p>
                      <a:r>
                        <a:rPr lang="tr-TR" sz="1400" dirty="0">
                          <a:solidFill>
                            <a:srgbClr val="000000"/>
                          </a:solidFill>
                        </a:rPr>
                        <a:t>Padişah, nereden kardeş olduklarını sorunca da şöyle cevap verir:</a:t>
                      </a:r>
                      <a:br>
                        <a:rPr lang="tr-TR" sz="1400" dirty="0">
                          <a:solidFill>
                            <a:srgbClr val="000000"/>
                          </a:solidFill>
                        </a:rPr>
                      </a:br>
                      <a:r>
                        <a:rPr lang="tr-TR" sz="1400" dirty="0">
                          <a:solidFill>
                            <a:srgbClr val="000000"/>
                          </a:solidFill>
                        </a:rPr>
                        <a:t>“İkimiz de Hazreti Adem’in çocukları değil miyiz? O yüzden elbette kardeşiz.”</a:t>
                      </a:r>
                    </a:p>
                  </a:txBody>
                  <a:tcPr marL="71718" marR="71718" marT="71718" marB="71718">
                    <a:lnL>
                      <a:noFill/>
                    </a:lnL>
                    <a:lnR>
                      <a:noFill/>
                    </a:lnR>
                    <a:lnT>
                      <a:noFill/>
                    </a:lnT>
                    <a:lnB>
                      <a:noFill/>
                    </a:lnB>
                    <a:solidFill>
                      <a:srgbClr val="EFEFEF"/>
                    </a:solidFill>
                  </a:tcPr>
                </a:tc>
              </a:tr>
            </a:tbl>
          </a:graphicData>
        </a:graphic>
      </p:graphicFrame>
      <p:pic>
        <p:nvPicPr>
          <p:cNvPr id="12290" name="Picture 2" descr="Fatih Sultan Mehmet'in öyküsü"/>
          <p:cNvPicPr>
            <a:picLocks noChangeAspect="1" noChangeArrowheads="1"/>
          </p:cNvPicPr>
          <p:nvPr/>
        </p:nvPicPr>
        <p:blipFill>
          <a:blip r:embed="rId2"/>
          <a:srcRect/>
          <a:stretch>
            <a:fillRect/>
          </a:stretch>
        </p:blipFill>
        <p:spPr bwMode="auto">
          <a:xfrm>
            <a:off x="1142976" y="1928802"/>
            <a:ext cx="2952750" cy="3267075"/>
          </a:xfrm>
          <a:prstGeom prst="rect">
            <a:avLst/>
          </a:prstGeom>
          <a:noFill/>
        </p:spPr>
      </p:pic>
      <p:pic>
        <p:nvPicPr>
          <p:cNvPr id="12291" name="Picture 3" descr="http://img5.mynet.com/haber/paylas-yazdir.png"/>
          <p:cNvPicPr>
            <a:picLocks noChangeAspect="1" noChangeArrowheads="1"/>
          </p:cNvPicPr>
          <p:nvPr/>
        </p:nvPicPr>
        <p:blipFill>
          <a:blip r:embed="rId3"/>
          <a:srcRect/>
          <a:stretch>
            <a:fillRect/>
          </a:stretch>
        </p:blipFill>
        <p:spPr bwMode="auto">
          <a:xfrm>
            <a:off x="0" y="0"/>
            <a:ext cx="142875" cy="133350"/>
          </a:xfrm>
          <a:prstGeom prst="rect">
            <a:avLst/>
          </a:prstGeom>
          <a:noFill/>
        </p:spPr>
      </p:pic>
      <p:pic>
        <p:nvPicPr>
          <p:cNvPr id="12292" name="Picture 4" descr="http://img5.mynet.com/haber/paylas-rss.png"/>
          <p:cNvPicPr>
            <a:picLocks noChangeAspect="1" noChangeArrowheads="1"/>
          </p:cNvPicPr>
          <p:nvPr/>
        </p:nvPicPr>
        <p:blipFill>
          <a:blip r:embed="rId4"/>
          <a:srcRect/>
          <a:stretch>
            <a:fillRect/>
          </a:stretch>
        </p:blipFill>
        <p:spPr bwMode="auto">
          <a:xfrm>
            <a:off x="0" y="0"/>
            <a:ext cx="142875" cy="142875"/>
          </a:xfrm>
          <a:prstGeom prst="rect">
            <a:avLst/>
          </a:prstGeom>
          <a:noFill/>
        </p:spPr>
      </p:pic>
      <p:pic>
        <p:nvPicPr>
          <p:cNvPr id="12293" name="Picture 5" descr="http://img5.mynet.com/haber/paylas-sms.png"/>
          <p:cNvPicPr>
            <a:picLocks noChangeAspect="1" noChangeArrowheads="1"/>
          </p:cNvPicPr>
          <p:nvPr/>
        </p:nvPicPr>
        <p:blipFill>
          <a:blip r:embed="rId5"/>
          <a:srcRect/>
          <a:stretch>
            <a:fillRect/>
          </a:stretch>
        </p:blipFill>
        <p:spPr bwMode="auto">
          <a:xfrm>
            <a:off x="0" y="0"/>
            <a:ext cx="142875" cy="161925"/>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4497554" y="2143116"/>
          <a:ext cx="3122446" cy="2428892"/>
        </p:xfrm>
        <a:graphic>
          <a:graphicData uri="http://schemas.openxmlformats.org/drawingml/2006/table">
            <a:tbl>
              <a:tblPr/>
              <a:tblGrid>
                <a:gridCol w="140148"/>
                <a:gridCol w="2982298"/>
              </a:tblGrid>
              <a:tr h="2428892">
                <a:tc>
                  <a:txBody>
                    <a:bodyPr/>
                    <a:lstStyle/>
                    <a:p>
                      <a:pPr algn="ctr"/>
                      <a:endParaRPr lang="tr-TR" sz="1400" dirty="0"/>
                    </a:p>
                  </a:txBody>
                  <a:tcPr marL="57374" marR="57374" marT="57374" marB="57374">
                    <a:lnL>
                      <a:noFill/>
                    </a:lnL>
                    <a:lnR>
                      <a:noFill/>
                    </a:lnR>
                    <a:lnT>
                      <a:noFill/>
                    </a:lnT>
                    <a:lnB>
                      <a:noFill/>
                    </a:lnB>
                    <a:solidFill>
                      <a:srgbClr val="EFEFEF"/>
                    </a:solidFill>
                  </a:tcPr>
                </a:tc>
                <a:tc>
                  <a:txBody>
                    <a:bodyPr/>
                    <a:lstStyle/>
                    <a:p>
                      <a:r>
                        <a:rPr lang="tr-TR" sz="1400" dirty="0">
                          <a:solidFill>
                            <a:srgbClr val="000000"/>
                          </a:solidFill>
                        </a:rPr>
                        <a:t>Sultan’ın cevabı gecikmez:</a:t>
                      </a:r>
                      <a:br>
                        <a:rPr lang="tr-TR" sz="1400" dirty="0">
                          <a:solidFill>
                            <a:srgbClr val="000000"/>
                          </a:solidFill>
                        </a:rPr>
                      </a:br>
                      <a:r>
                        <a:rPr lang="tr-TR" sz="1400" dirty="0">
                          <a:solidFill>
                            <a:srgbClr val="000000"/>
                          </a:solidFill>
                        </a:rPr>
                        <a:t>“Bu keşfini sakın ola ki başkasına söylemeye kalkma. Diğer kardeşlerimiz de pay isterlerse sana zırnık bile düşmez.”</a:t>
                      </a:r>
                    </a:p>
                  </a:txBody>
                  <a:tcPr marL="71718" marR="71718" marT="71718" marB="71718">
                    <a:lnL>
                      <a:noFill/>
                    </a:lnL>
                    <a:lnR>
                      <a:noFill/>
                    </a:lnR>
                    <a:lnT>
                      <a:noFill/>
                    </a:lnT>
                    <a:lnB>
                      <a:noFill/>
                    </a:lnB>
                    <a:solidFill>
                      <a:srgbClr val="EFEFEF"/>
                    </a:solidFill>
                  </a:tcPr>
                </a:tc>
              </a:tr>
            </a:tbl>
          </a:graphicData>
        </a:graphic>
      </p:graphicFrame>
      <p:pic>
        <p:nvPicPr>
          <p:cNvPr id="11266" name="Picture 2" descr="Fatih Sultan Mehmet'in öyküsü"/>
          <p:cNvPicPr>
            <a:picLocks noChangeAspect="1" noChangeArrowheads="1"/>
          </p:cNvPicPr>
          <p:nvPr/>
        </p:nvPicPr>
        <p:blipFill>
          <a:blip r:embed="rId2"/>
          <a:srcRect/>
          <a:stretch>
            <a:fillRect/>
          </a:stretch>
        </p:blipFill>
        <p:spPr bwMode="auto">
          <a:xfrm>
            <a:off x="571472" y="1928802"/>
            <a:ext cx="3810000" cy="3000375"/>
          </a:xfrm>
          <a:prstGeom prst="rect">
            <a:avLst/>
          </a:prstGeom>
          <a:noFill/>
        </p:spPr>
      </p:pic>
      <p:pic>
        <p:nvPicPr>
          <p:cNvPr id="11267" name="Picture 3" descr="http://img5.mynet.com/haber/paylas-yazdir.png"/>
          <p:cNvPicPr>
            <a:picLocks noChangeAspect="1" noChangeArrowheads="1"/>
          </p:cNvPicPr>
          <p:nvPr/>
        </p:nvPicPr>
        <p:blipFill>
          <a:blip r:embed="rId3"/>
          <a:srcRect/>
          <a:stretch>
            <a:fillRect/>
          </a:stretch>
        </p:blipFill>
        <p:spPr bwMode="auto">
          <a:xfrm>
            <a:off x="0" y="0"/>
            <a:ext cx="142875" cy="133350"/>
          </a:xfrm>
          <a:prstGeom prst="rect">
            <a:avLst/>
          </a:prstGeom>
          <a:noFill/>
        </p:spPr>
      </p:pic>
      <p:pic>
        <p:nvPicPr>
          <p:cNvPr id="11268" name="Picture 4" descr="http://img5.mynet.com/haber/paylas-rss.png"/>
          <p:cNvPicPr>
            <a:picLocks noChangeAspect="1" noChangeArrowheads="1"/>
          </p:cNvPicPr>
          <p:nvPr/>
        </p:nvPicPr>
        <p:blipFill>
          <a:blip r:embed="rId4"/>
          <a:srcRect/>
          <a:stretch>
            <a:fillRect/>
          </a:stretch>
        </p:blipFill>
        <p:spPr bwMode="auto">
          <a:xfrm>
            <a:off x="0" y="0"/>
            <a:ext cx="142875" cy="142875"/>
          </a:xfrm>
          <a:prstGeom prst="rect">
            <a:avLst/>
          </a:prstGeom>
          <a:noFill/>
        </p:spPr>
      </p:pic>
      <p:pic>
        <p:nvPicPr>
          <p:cNvPr id="11269" name="Picture 5" descr="http://img5.mynet.com/haber/paylas-sms.png"/>
          <p:cNvPicPr>
            <a:picLocks noChangeAspect="1" noChangeArrowheads="1"/>
          </p:cNvPicPr>
          <p:nvPr/>
        </p:nvPicPr>
        <p:blipFill>
          <a:blip r:embed="rId5"/>
          <a:srcRect/>
          <a:stretch>
            <a:fillRect/>
          </a:stretch>
        </p:blipFill>
        <p:spPr bwMode="auto">
          <a:xfrm>
            <a:off x="0" y="0"/>
            <a:ext cx="142875" cy="161925"/>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4711313" y="2428868"/>
          <a:ext cx="2908687" cy="2286016"/>
        </p:xfrm>
        <a:graphic>
          <a:graphicData uri="http://schemas.openxmlformats.org/drawingml/2006/table">
            <a:tbl>
              <a:tblPr/>
              <a:tblGrid>
                <a:gridCol w="140148"/>
                <a:gridCol w="2768539"/>
              </a:tblGrid>
              <a:tr h="2286016">
                <a:tc>
                  <a:txBody>
                    <a:bodyPr/>
                    <a:lstStyle/>
                    <a:p>
                      <a:pPr algn="ctr"/>
                      <a:endParaRPr lang="tr-TR" sz="1400" dirty="0"/>
                    </a:p>
                  </a:txBody>
                  <a:tcPr marL="57374" marR="57374" marT="57374" marB="57374">
                    <a:lnL>
                      <a:noFill/>
                    </a:lnL>
                    <a:lnR>
                      <a:noFill/>
                    </a:lnR>
                    <a:lnT>
                      <a:noFill/>
                    </a:lnT>
                    <a:lnB>
                      <a:noFill/>
                    </a:lnB>
                    <a:solidFill>
                      <a:srgbClr val="EFEFEF"/>
                    </a:solidFill>
                  </a:tcPr>
                </a:tc>
                <a:tc>
                  <a:txBody>
                    <a:bodyPr/>
                    <a:lstStyle/>
                    <a:p>
                      <a:r>
                        <a:rPr lang="tr-TR" sz="1400" b="1" u="sng" dirty="0">
                          <a:solidFill>
                            <a:srgbClr val="000000"/>
                          </a:solidFill>
                        </a:rPr>
                        <a:t>Açlık</a:t>
                      </a:r>
                      <a:r>
                        <a:rPr lang="tr-TR" sz="1400" b="1" u="sng" dirty="0"/>
                        <a:t> </a:t>
                      </a:r>
                      <a:endParaRPr lang="tr-TR" sz="1400" b="1" u="sng" dirty="0" smtClean="0"/>
                    </a:p>
                    <a:p>
                      <a:endParaRPr lang="tr-TR" sz="1400" dirty="0" smtClean="0"/>
                    </a:p>
                    <a:p>
                      <a:r>
                        <a:rPr lang="tr-TR" sz="1400" dirty="0" smtClean="0"/>
                        <a:t>Fatih</a:t>
                      </a:r>
                      <a:r>
                        <a:rPr lang="tr-TR" sz="1400" dirty="0"/>
                        <a:t>, hocası </a:t>
                      </a:r>
                      <a:r>
                        <a:rPr lang="tr-TR" sz="1400" dirty="0" err="1"/>
                        <a:t>Akşemseddin’e</a:t>
                      </a:r>
                      <a:r>
                        <a:rPr lang="tr-TR" sz="1400" dirty="0"/>
                        <a:t> sorar:</a:t>
                      </a:r>
                      <a:br>
                        <a:rPr lang="tr-TR" sz="1400" dirty="0"/>
                      </a:br>
                      <a:r>
                        <a:rPr lang="tr-TR" sz="1400" dirty="0"/>
                        <a:t>- İnsan açlığa ne kadar dayanabilir?</a:t>
                      </a:r>
                    </a:p>
                    <a:p>
                      <a:r>
                        <a:rPr lang="tr-TR" sz="1400" dirty="0" err="1"/>
                        <a:t>Akşemseddin</a:t>
                      </a:r>
                      <a:r>
                        <a:rPr lang="tr-TR" sz="1400" dirty="0"/>
                        <a:t> yanıt verir: </a:t>
                      </a:r>
                      <a:br>
                        <a:rPr lang="tr-TR" sz="1400" dirty="0"/>
                      </a:br>
                      <a:r>
                        <a:rPr lang="tr-TR" sz="1400" dirty="0"/>
                        <a:t>- Ölünceye kadar.</a:t>
                      </a:r>
                    </a:p>
                  </a:txBody>
                  <a:tcPr marL="71718" marR="71718" marT="71718" marB="71718">
                    <a:lnL>
                      <a:noFill/>
                    </a:lnL>
                    <a:lnR>
                      <a:noFill/>
                    </a:lnR>
                    <a:lnT>
                      <a:noFill/>
                    </a:lnT>
                    <a:lnB>
                      <a:noFill/>
                    </a:lnB>
                    <a:solidFill>
                      <a:srgbClr val="EFEFEF"/>
                    </a:solidFill>
                  </a:tcPr>
                </a:tc>
              </a:tr>
            </a:tbl>
          </a:graphicData>
        </a:graphic>
      </p:graphicFrame>
      <p:pic>
        <p:nvPicPr>
          <p:cNvPr id="10242" name="Picture 2" descr="Fatih Sultan Mehmet'in öyküsü"/>
          <p:cNvPicPr>
            <a:picLocks noChangeAspect="1" noChangeArrowheads="1"/>
          </p:cNvPicPr>
          <p:nvPr/>
        </p:nvPicPr>
        <p:blipFill>
          <a:blip r:embed="rId2"/>
          <a:srcRect/>
          <a:stretch>
            <a:fillRect/>
          </a:stretch>
        </p:blipFill>
        <p:spPr bwMode="auto">
          <a:xfrm>
            <a:off x="571472" y="2000240"/>
            <a:ext cx="3810000" cy="3114675"/>
          </a:xfrm>
          <a:prstGeom prst="rect">
            <a:avLst/>
          </a:prstGeom>
          <a:noFill/>
        </p:spPr>
      </p:pic>
      <p:pic>
        <p:nvPicPr>
          <p:cNvPr id="10243" name="Picture 3" descr="http://img5.mynet.com/haber/paylas-yazdir.png"/>
          <p:cNvPicPr>
            <a:picLocks noChangeAspect="1" noChangeArrowheads="1"/>
          </p:cNvPicPr>
          <p:nvPr/>
        </p:nvPicPr>
        <p:blipFill>
          <a:blip r:embed="rId3"/>
          <a:srcRect/>
          <a:stretch>
            <a:fillRect/>
          </a:stretch>
        </p:blipFill>
        <p:spPr bwMode="auto">
          <a:xfrm>
            <a:off x="0" y="0"/>
            <a:ext cx="142875" cy="133350"/>
          </a:xfrm>
          <a:prstGeom prst="rect">
            <a:avLst/>
          </a:prstGeom>
          <a:noFill/>
        </p:spPr>
      </p:pic>
      <p:pic>
        <p:nvPicPr>
          <p:cNvPr id="10244" name="Picture 4" descr="http://img5.mynet.com/haber/paylas-rss.png"/>
          <p:cNvPicPr>
            <a:picLocks noChangeAspect="1" noChangeArrowheads="1"/>
          </p:cNvPicPr>
          <p:nvPr/>
        </p:nvPicPr>
        <p:blipFill>
          <a:blip r:embed="rId4"/>
          <a:srcRect/>
          <a:stretch>
            <a:fillRect/>
          </a:stretch>
        </p:blipFill>
        <p:spPr bwMode="auto">
          <a:xfrm>
            <a:off x="0" y="0"/>
            <a:ext cx="142875" cy="142875"/>
          </a:xfrm>
          <a:prstGeom prst="rect">
            <a:avLst/>
          </a:prstGeom>
          <a:noFill/>
        </p:spPr>
      </p:pic>
      <p:pic>
        <p:nvPicPr>
          <p:cNvPr id="10245" name="Picture 5" descr="http://img5.mynet.com/haber/paylas-sms.png"/>
          <p:cNvPicPr>
            <a:picLocks noChangeAspect="1" noChangeArrowheads="1"/>
          </p:cNvPicPr>
          <p:nvPr/>
        </p:nvPicPr>
        <p:blipFill>
          <a:blip r:embed="rId5"/>
          <a:srcRect/>
          <a:stretch>
            <a:fillRect/>
          </a:stretch>
        </p:blipFill>
        <p:spPr bwMode="auto">
          <a:xfrm>
            <a:off x="0" y="0"/>
            <a:ext cx="142875" cy="161925"/>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4357687" y="2000240"/>
          <a:ext cx="3262314" cy="2643206"/>
        </p:xfrm>
        <a:graphic>
          <a:graphicData uri="http://schemas.openxmlformats.org/drawingml/2006/table">
            <a:tbl>
              <a:tblPr/>
              <a:tblGrid>
                <a:gridCol w="157187"/>
                <a:gridCol w="3105127"/>
              </a:tblGrid>
              <a:tr h="2643206">
                <a:tc>
                  <a:txBody>
                    <a:bodyPr/>
                    <a:lstStyle/>
                    <a:p>
                      <a:pPr algn="ctr"/>
                      <a:endParaRPr lang="tr-TR" sz="1400" dirty="0"/>
                    </a:p>
                  </a:txBody>
                  <a:tcPr marL="57374" marR="57374" marT="57374" marB="57374">
                    <a:lnL>
                      <a:noFill/>
                    </a:lnL>
                    <a:lnR>
                      <a:noFill/>
                    </a:lnR>
                    <a:lnT>
                      <a:noFill/>
                    </a:lnT>
                    <a:lnB>
                      <a:noFill/>
                    </a:lnB>
                    <a:solidFill>
                      <a:srgbClr val="EFEFEF"/>
                    </a:solidFill>
                  </a:tcPr>
                </a:tc>
                <a:tc>
                  <a:txBody>
                    <a:bodyPr/>
                    <a:lstStyle/>
                    <a:p>
                      <a:r>
                        <a:rPr lang="tr-TR" sz="1400" b="1" u="sng" dirty="0">
                          <a:solidFill>
                            <a:srgbClr val="000000"/>
                          </a:solidFill>
                        </a:rPr>
                        <a:t>Napolyon'un Fatih hayranlığı</a:t>
                      </a:r>
                      <a:r>
                        <a:rPr lang="tr-TR" sz="1400" b="1" u="sng" dirty="0"/>
                        <a:t> </a:t>
                      </a:r>
                      <a:endParaRPr lang="tr-TR" sz="1400" b="1" u="sng" dirty="0" smtClean="0"/>
                    </a:p>
                    <a:p>
                      <a:r>
                        <a:rPr lang="tr-TR" sz="1400" dirty="0"/>
                        <a:t/>
                      </a:r>
                      <a:br>
                        <a:rPr lang="tr-TR" sz="1400" dirty="0"/>
                      </a:br>
                      <a:r>
                        <a:rPr lang="tr-TR" sz="1400" dirty="0" err="1"/>
                        <a:t>St</a:t>
                      </a:r>
                      <a:r>
                        <a:rPr lang="tr-TR" sz="1400" dirty="0"/>
                        <a:t>. Helen Adası’nda sürgünde olan Napolyon </a:t>
                      </a:r>
                      <a:r>
                        <a:rPr lang="tr-TR" sz="1400" dirty="0" err="1"/>
                        <a:t>Bonaparte’a</a:t>
                      </a:r>
                      <a:r>
                        <a:rPr lang="tr-TR" sz="1400" dirty="0"/>
                        <a:t> “Fatih Sultan </a:t>
                      </a:r>
                      <a:r>
                        <a:rPr lang="tr-TR" sz="1400" dirty="0" err="1"/>
                        <a:t>Mehmed</a:t>
                      </a:r>
                      <a:r>
                        <a:rPr lang="tr-TR" sz="1400" dirty="0"/>
                        <a:t> mi büyük, yoksa siz mi daha büyüksünüz?” sorusunu yöneltirler. Fransız hükümdarın yanıtı şöyle olur:</a:t>
                      </a:r>
                    </a:p>
                  </a:txBody>
                  <a:tcPr marL="71718" marR="71718" marT="71718" marB="71718">
                    <a:lnL>
                      <a:noFill/>
                    </a:lnL>
                    <a:lnR>
                      <a:noFill/>
                    </a:lnR>
                    <a:lnT>
                      <a:noFill/>
                    </a:lnT>
                    <a:lnB>
                      <a:noFill/>
                    </a:lnB>
                    <a:solidFill>
                      <a:srgbClr val="EFEFEF"/>
                    </a:solidFill>
                  </a:tcPr>
                </a:tc>
              </a:tr>
            </a:tbl>
          </a:graphicData>
        </a:graphic>
      </p:graphicFrame>
      <p:pic>
        <p:nvPicPr>
          <p:cNvPr id="9218" name="Picture 2" descr="Fatih Sultan Mehmet'in öyküsü"/>
          <p:cNvPicPr>
            <a:picLocks noChangeAspect="1" noChangeArrowheads="1"/>
          </p:cNvPicPr>
          <p:nvPr/>
        </p:nvPicPr>
        <p:blipFill>
          <a:blip r:embed="rId2"/>
          <a:srcRect/>
          <a:stretch>
            <a:fillRect/>
          </a:stretch>
        </p:blipFill>
        <p:spPr bwMode="auto">
          <a:xfrm>
            <a:off x="1142976" y="1571612"/>
            <a:ext cx="2952750" cy="3629025"/>
          </a:xfrm>
          <a:prstGeom prst="rect">
            <a:avLst/>
          </a:prstGeom>
          <a:noFill/>
        </p:spPr>
      </p:pic>
      <p:pic>
        <p:nvPicPr>
          <p:cNvPr id="9219" name="Picture 3" descr="http://img5.mynet.com/haber/paylas-yazdir.png"/>
          <p:cNvPicPr>
            <a:picLocks noChangeAspect="1" noChangeArrowheads="1"/>
          </p:cNvPicPr>
          <p:nvPr/>
        </p:nvPicPr>
        <p:blipFill>
          <a:blip r:embed="rId3"/>
          <a:srcRect/>
          <a:stretch>
            <a:fillRect/>
          </a:stretch>
        </p:blipFill>
        <p:spPr bwMode="auto">
          <a:xfrm>
            <a:off x="0" y="0"/>
            <a:ext cx="142875" cy="133350"/>
          </a:xfrm>
          <a:prstGeom prst="rect">
            <a:avLst/>
          </a:prstGeom>
          <a:noFill/>
        </p:spPr>
      </p:pic>
      <p:pic>
        <p:nvPicPr>
          <p:cNvPr id="9220" name="Picture 4" descr="http://img5.mynet.com/haber/paylas-rss.png"/>
          <p:cNvPicPr>
            <a:picLocks noChangeAspect="1" noChangeArrowheads="1"/>
          </p:cNvPicPr>
          <p:nvPr/>
        </p:nvPicPr>
        <p:blipFill>
          <a:blip r:embed="rId4"/>
          <a:srcRect/>
          <a:stretch>
            <a:fillRect/>
          </a:stretch>
        </p:blipFill>
        <p:spPr bwMode="auto">
          <a:xfrm>
            <a:off x="0" y="0"/>
            <a:ext cx="142875" cy="142875"/>
          </a:xfrm>
          <a:prstGeom prst="rect">
            <a:avLst/>
          </a:prstGeom>
          <a:noFill/>
        </p:spPr>
      </p:pic>
      <p:pic>
        <p:nvPicPr>
          <p:cNvPr id="9221" name="Picture 5" descr="http://img5.mynet.com/haber/paylas-sms.png"/>
          <p:cNvPicPr>
            <a:picLocks noChangeAspect="1" noChangeArrowheads="1"/>
          </p:cNvPicPr>
          <p:nvPr/>
        </p:nvPicPr>
        <p:blipFill>
          <a:blip r:embed="rId5"/>
          <a:srcRect/>
          <a:stretch>
            <a:fillRect/>
          </a:stretch>
        </p:blipFill>
        <p:spPr bwMode="auto">
          <a:xfrm>
            <a:off x="0" y="0"/>
            <a:ext cx="142875" cy="16192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o"/>
          <p:cNvGraphicFramePr>
            <a:graphicFrameLocks noGrp="1"/>
          </p:cNvGraphicFramePr>
          <p:nvPr/>
        </p:nvGraphicFramePr>
        <p:xfrm>
          <a:off x="3909979" y="1214422"/>
          <a:ext cx="5041279" cy="3500462"/>
        </p:xfrm>
        <a:graphic>
          <a:graphicData uri="http://schemas.openxmlformats.org/drawingml/2006/table">
            <a:tbl>
              <a:tblPr/>
              <a:tblGrid>
                <a:gridCol w="140148"/>
                <a:gridCol w="177800"/>
                <a:gridCol w="4723331"/>
              </a:tblGrid>
              <a:tr h="3500462">
                <a:tc>
                  <a:txBody>
                    <a:bodyPr/>
                    <a:lstStyle/>
                    <a:p>
                      <a:pPr algn="ctr"/>
                      <a:endParaRPr lang="tr-TR" sz="1400" dirty="0"/>
                    </a:p>
                  </a:txBody>
                  <a:tcPr marL="57374" marR="57374" marT="57374" marB="57374">
                    <a:lnL>
                      <a:noFill/>
                    </a:lnL>
                    <a:lnR>
                      <a:noFill/>
                    </a:lnR>
                    <a:lnT>
                      <a:noFill/>
                    </a:lnT>
                    <a:lnB>
                      <a:noFill/>
                    </a:lnB>
                    <a:solidFill>
                      <a:srgbClr val="EFEFEF"/>
                    </a:solidFill>
                  </a:tcPr>
                </a:tc>
                <a:tc>
                  <a:txBody>
                    <a:bodyPr/>
                    <a:lstStyle/>
                    <a:p>
                      <a:pPr algn="ctr"/>
                      <a:endParaRPr lang="tr-TR" dirty="0"/>
                    </a:p>
                  </a:txBody>
                  <a:tcPr marL="76200" marR="76200" marT="76200" marB="76200">
                    <a:lnL>
                      <a:noFill/>
                    </a:lnL>
                    <a:lnR>
                      <a:noFill/>
                    </a:lnR>
                    <a:lnT>
                      <a:noFill/>
                    </a:lnT>
                    <a:lnB>
                      <a:noFill/>
                    </a:lnB>
                    <a:solidFill>
                      <a:srgbClr val="EFEFEF"/>
                    </a:solidFill>
                  </a:tcPr>
                </a:tc>
                <a:tc>
                  <a:txBody>
                    <a:bodyPr/>
                    <a:lstStyle/>
                    <a:p>
                      <a:r>
                        <a:rPr lang="tr-TR" b="1" i="1" u="sng" dirty="0">
                          <a:solidFill>
                            <a:srgbClr val="000000"/>
                          </a:solidFill>
                        </a:rPr>
                        <a:t>Hapisteki papazlar</a:t>
                      </a:r>
                      <a:r>
                        <a:rPr lang="tr-TR" b="1" i="1" u="sng" dirty="0"/>
                        <a:t> </a:t>
                      </a:r>
                      <a:endParaRPr lang="tr-TR" b="1" i="1" u="sng" dirty="0" smtClean="0"/>
                    </a:p>
                    <a:p>
                      <a:r>
                        <a:rPr lang="tr-TR" dirty="0"/>
                        <a:t/>
                      </a:r>
                      <a:br>
                        <a:rPr lang="tr-TR" dirty="0"/>
                      </a:br>
                      <a:r>
                        <a:rPr lang="tr-TR" sz="1400" dirty="0"/>
                        <a:t>Fatih Sultan </a:t>
                      </a:r>
                      <a:r>
                        <a:rPr lang="tr-TR" sz="1400" dirty="0" err="1"/>
                        <a:t>Mehmed</a:t>
                      </a:r>
                      <a:r>
                        <a:rPr lang="tr-TR" sz="1400" dirty="0"/>
                        <a:t>, İstanbul’un fethinden sonra tüm hükümlüleri serbest bırakır. Ancak bu hükümlüler arasında yer alan iki papaz zindan çıkmak istemezler. Halka zulüm ve işkence eden Bizans İmparatoru’na, adaletli olmasını tavsiye ettikleri gerekçesiyle hapse atılan papazlar, bundan böyle hapisten çıkmamaya yemin etmişlerdir.</a:t>
                      </a:r>
                    </a:p>
                    <a:p>
                      <a:r>
                        <a:rPr lang="tr-TR" sz="1400" dirty="0"/>
                        <a:t>Olaydan haberdar olan sultan, huzuruna çağırdığı papazların ağzından kendi hikâyelerini dinler ve onlara şöyle der:</a:t>
                      </a:r>
                    </a:p>
                  </a:txBody>
                  <a:tcPr marL="95250" marR="95250" marT="95250" marB="95250">
                    <a:lnL>
                      <a:noFill/>
                    </a:lnL>
                    <a:lnR>
                      <a:noFill/>
                    </a:lnR>
                    <a:lnT>
                      <a:noFill/>
                    </a:lnT>
                    <a:lnB>
                      <a:noFill/>
                    </a:lnB>
                    <a:solidFill>
                      <a:srgbClr val="EFEFEF"/>
                    </a:solidFill>
                  </a:tcPr>
                </a:tc>
              </a:tr>
            </a:tbl>
          </a:graphicData>
        </a:graphic>
      </p:graphicFrame>
      <p:pic>
        <p:nvPicPr>
          <p:cNvPr id="26627" name="Picture 3" descr="Fatih Sultan Mehmet'in öyküsü">
            <a:hlinkClick r:id="rId2"/>
          </p:cNvPr>
          <p:cNvPicPr>
            <a:picLocks noChangeAspect="1" noChangeArrowheads="1"/>
          </p:cNvPicPr>
          <p:nvPr/>
        </p:nvPicPr>
        <p:blipFill>
          <a:blip r:embed="rId3"/>
          <a:srcRect/>
          <a:stretch>
            <a:fillRect/>
          </a:stretch>
        </p:blipFill>
        <p:spPr bwMode="auto">
          <a:xfrm>
            <a:off x="0" y="1214422"/>
            <a:ext cx="3810000" cy="3500462"/>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8194" name="Picture 2" descr="http://img5.mynet.com/haber/paylas-yazdir.png"/>
          <p:cNvPicPr>
            <a:picLocks noChangeAspect="1" noChangeArrowheads="1"/>
          </p:cNvPicPr>
          <p:nvPr/>
        </p:nvPicPr>
        <p:blipFill>
          <a:blip r:embed="rId2"/>
          <a:srcRect/>
          <a:stretch>
            <a:fillRect/>
          </a:stretch>
        </p:blipFill>
        <p:spPr bwMode="auto">
          <a:xfrm>
            <a:off x="0" y="0"/>
            <a:ext cx="142875" cy="133350"/>
          </a:xfrm>
          <a:prstGeom prst="rect">
            <a:avLst/>
          </a:prstGeom>
          <a:noFill/>
        </p:spPr>
      </p:pic>
      <p:pic>
        <p:nvPicPr>
          <p:cNvPr id="8195" name="Picture 3" descr="http://img5.mynet.com/haber/paylas-rss.png"/>
          <p:cNvPicPr>
            <a:picLocks noChangeAspect="1" noChangeArrowheads="1"/>
          </p:cNvPicPr>
          <p:nvPr/>
        </p:nvPicPr>
        <p:blipFill>
          <a:blip r:embed="rId3"/>
          <a:srcRect/>
          <a:stretch>
            <a:fillRect/>
          </a:stretch>
        </p:blipFill>
        <p:spPr bwMode="auto">
          <a:xfrm>
            <a:off x="0" y="0"/>
            <a:ext cx="142875" cy="142875"/>
          </a:xfrm>
          <a:prstGeom prst="rect">
            <a:avLst/>
          </a:prstGeom>
          <a:noFill/>
        </p:spPr>
      </p:pic>
      <p:pic>
        <p:nvPicPr>
          <p:cNvPr id="8196" name="Picture 4" descr="http://img5.mynet.com/haber/paylas-sms.png"/>
          <p:cNvPicPr>
            <a:picLocks noChangeAspect="1" noChangeArrowheads="1"/>
          </p:cNvPicPr>
          <p:nvPr/>
        </p:nvPicPr>
        <p:blipFill>
          <a:blip r:embed="rId4"/>
          <a:srcRect/>
          <a:stretch>
            <a:fillRect/>
          </a:stretch>
        </p:blipFill>
        <p:spPr bwMode="auto">
          <a:xfrm>
            <a:off x="0" y="0"/>
            <a:ext cx="142875" cy="161925"/>
          </a:xfrm>
          <a:prstGeom prst="rect">
            <a:avLst/>
          </a:prstGeom>
          <a:noFill/>
        </p:spPr>
      </p:pic>
      <p:graphicFrame>
        <p:nvGraphicFramePr>
          <p:cNvPr id="8" name="7 Tablo"/>
          <p:cNvGraphicFramePr>
            <a:graphicFrameLocks noGrp="1"/>
          </p:cNvGraphicFramePr>
          <p:nvPr/>
        </p:nvGraphicFramePr>
        <p:xfrm>
          <a:off x="4643439" y="2428868"/>
          <a:ext cx="2976562" cy="2286016"/>
        </p:xfrm>
        <a:graphic>
          <a:graphicData uri="http://schemas.openxmlformats.org/drawingml/2006/table">
            <a:tbl>
              <a:tblPr/>
              <a:tblGrid>
                <a:gridCol w="146944"/>
                <a:gridCol w="2829618"/>
              </a:tblGrid>
              <a:tr h="2286016">
                <a:tc>
                  <a:txBody>
                    <a:bodyPr/>
                    <a:lstStyle/>
                    <a:p>
                      <a:pPr algn="ctr"/>
                      <a:endParaRPr lang="tr-TR" sz="1400" dirty="0"/>
                    </a:p>
                  </a:txBody>
                  <a:tcPr marL="57374" marR="57374" marT="57374" marB="57374">
                    <a:lnL>
                      <a:noFill/>
                    </a:lnL>
                    <a:lnR>
                      <a:noFill/>
                    </a:lnR>
                    <a:lnT>
                      <a:noFill/>
                    </a:lnT>
                    <a:lnB>
                      <a:noFill/>
                    </a:lnB>
                    <a:solidFill>
                      <a:srgbClr val="EFEFEF"/>
                    </a:solidFill>
                  </a:tcPr>
                </a:tc>
                <a:tc>
                  <a:txBody>
                    <a:bodyPr/>
                    <a:lstStyle/>
                    <a:p>
                      <a:r>
                        <a:rPr lang="tr-TR" sz="1400" dirty="0">
                          <a:solidFill>
                            <a:srgbClr val="000000"/>
                          </a:solidFill>
                        </a:rPr>
                        <a:t>“Büyüklükte ben onun çırağı bile olamam, çünkü ben, kılıçla zapt ettiğim yerleri henüz hayattayken geri vermiş bir bedbahtım. Fatih ise fethettiği yerleri nesilden nesle intikal ettirmenin sırrına ermiş bir bahtiyardır.”</a:t>
                      </a:r>
                    </a:p>
                  </a:txBody>
                  <a:tcPr marL="71718" marR="71718" marT="71718" marB="71718">
                    <a:lnL>
                      <a:noFill/>
                    </a:lnL>
                    <a:lnR>
                      <a:noFill/>
                    </a:lnR>
                    <a:lnT>
                      <a:noFill/>
                    </a:lnT>
                    <a:lnB>
                      <a:noFill/>
                    </a:lnB>
                    <a:solidFill>
                      <a:srgbClr val="EFEFEF"/>
                    </a:solidFill>
                  </a:tcPr>
                </a:tc>
              </a:tr>
            </a:tbl>
          </a:graphicData>
        </a:graphic>
      </p:graphicFrame>
      <p:pic>
        <p:nvPicPr>
          <p:cNvPr id="8197" name="Picture 5" descr="Fatih Sultan Mehmet'in öyküsü"/>
          <p:cNvPicPr>
            <a:picLocks noChangeAspect="1" noChangeArrowheads="1"/>
          </p:cNvPicPr>
          <p:nvPr/>
        </p:nvPicPr>
        <p:blipFill>
          <a:blip r:embed="rId5"/>
          <a:srcRect/>
          <a:stretch>
            <a:fillRect/>
          </a:stretch>
        </p:blipFill>
        <p:spPr bwMode="auto">
          <a:xfrm>
            <a:off x="500034" y="2285992"/>
            <a:ext cx="3810000" cy="2514600"/>
          </a:xfrm>
          <a:prstGeom prst="rect">
            <a:avLst/>
          </a:prstGeom>
          <a:noFill/>
        </p:spPr>
      </p:pic>
      <p:pic>
        <p:nvPicPr>
          <p:cNvPr id="8198" name="Picture 6" descr="http://img5.mynet.com/haber/paylas-yazdir.png"/>
          <p:cNvPicPr>
            <a:picLocks noChangeAspect="1" noChangeArrowheads="1"/>
          </p:cNvPicPr>
          <p:nvPr/>
        </p:nvPicPr>
        <p:blipFill>
          <a:blip r:embed="rId2"/>
          <a:srcRect/>
          <a:stretch>
            <a:fillRect/>
          </a:stretch>
        </p:blipFill>
        <p:spPr bwMode="auto">
          <a:xfrm>
            <a:off x="0" y="0"/>
            <a:ext cx="142875" cy="133350"/>
          </a:xfrm>
          <a:prstGeom prst="rect">
            <a:avLst/>
          </a:prstGeom>
          <a:noFill/>
        </p:spPr>
      </p:pic>
      <p:pic>
        <p:nvPicPr>
          <p:cNvPr id="8199" name="Picture 7" descr="http://img5.mynet.com/haber/paylas-rss.png"/>
          <p:cNvPicPr>
            <a:picLocks noChangeAspect="1" noChangeArrowheads="1"/>
          </p:cNvPicPr>
          <p:nvPr/>
        </p:nvPicPr>
        <p:blipFill>
          <a:blip r:embed="rId3"/>
          <a:srcRect/>
          <a:stretch>
            <a:fillRect/>
          </a:stretch>
        </p:blipFill>
        <p:spPr bwMode="auto">
          <a:xfrm>
            <a:off x="0" y="0"/>
            <a:ext cx="142875" cy="142875"/>
          </a:xfrm>
          <a:prstGeom prst="rect">
            <a:avLst/>
          </a:prstGeom>
          <a:noFill/>
        </p:spPr>
      </p:pic>
      <p:pic>
        <p:nvPicPr>
          <p:cNvPr id="8200" name="Picture 8" descr="http://img5.mynet.com/haber/paylas-sms.png"/>
          <p:cNvPicPr>
            <a:picLocks noChangeAspect="1" noChangeArrowheads="1"/>
          </p:cNvPicPr>
          <p:nvPr/>
        </p:nvPicPr>
        <p:blipFill>
          <a:blip r:embed="rId4"/>
          <a:srcRect/>
          <a:stretch>
            <a:fillRect/>
          </a:stretch>
        </p:blipFill>
        <p:spPr bwMode="auto">
          <a:xfrm>
            <a:off x="0" y="0"/>
            <a:ext cx="142875" cy="161925"/>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4362335" y="2143116"/>
          <a:ext cx="3257665" cy="2786082"/>
        </p:xfrm>
        <a:graphic>
          <a:graphicData uri="http://schemas.openxmlformats.org/drawingml/2006/table">
            <a:tbl>
              <a:tblPr/>
              <a:tblGrid>
                <a:gridCol w="140148"/>
                <a:gridCol w="3117517"/>
              </a:tblGrid>
              <a:tr h="2786082">
                <a:tc>
                  <a:txBody>
                    <a:bodyPr/>
                    <a:lstStyle/>
                    <a:p>
                      <a:pPr algn="ctr"/>
                      <a:endParaRPr lang="tr-TR" sz="1400" dirty="0"/>
                    </a:p>
                  </a:txBody>
                  <a:tcPr marL="57374" marR="57374" marT="57374" marB="57374">
                    <a:lnL>
                      <a:noFill/>
                    </a:lnL>
                    <a:lnR>
                      <a:noFill/>
                    </a:lnR>
                    <a:lnT>
                      <a:noFill/>
                    </a:lnT>
                    <a:lnB>
                      <a:noFill/>
                    </a:lnB>
                    <a:solidFill>
                      <a:srgbClr val="EFEFEF"/>
                    </a:solidFill>
                  </a:tcPr>
                </a:tc>
                <a:tc>
                  <a:txBody>
                    <a:bodyPr/>
                    <a:lstStyle/>
                    <a:p>
                      <a:r>
                        <a:rPr lang="tr-TR" sz="1400" b="1" u="sng" dirty="0">
                          <a:solidFill>
                            <a:srgbClr val="000000"/>
                          </a:solidFill>
                        </a:rPr>
                        <a:t>Genç Fatih</a:t>
                      </a:r>
                      <a:r>
                        <a:rPr lang="tr-TR" sz="1400" b="1" u="sng" dirty="0"/>
                        <a:t> </a:t>
                      </a:r>
                      <a:endParaRPr lang="tr-TR" sz="1400" b="1" u="sng" dirty="0" smtClean="0"/>
                    </a:p>
                    <a:p>
                      <a:r>
                        <a:rPr lang="tr-TR" sz="1400" dirty="0"/>
                        <a:t/>
                      </a:r>
                      <a:br>
                        <a:rPr lang="tr-TR" sz="1400" dirty="0"/>
                      </a:br>
                      <a:r>
                        <a:rPr lang="tr-TR" sz="1400" dirty="0"/>
                        <a:t>Bir genç, “Fatih Sultan </a:t>
                      </a:r>
                      <a:r>
                        <a:rPr lang="tr-TR" sz="1400" dirty="0" err="1"/>
                        <a:t>Mehmed</a:t>
                      </a:r>
                      <a:r>
                        <a:rPr lang="tr-TR" sz="1400" dirty="0"/>
                        <a:t>, neden hep yaşlı bir insan suretinde resmediliyor?” diye sorunca, bir yazar ona şöyle cevap verir:</a:t>
                      </a:r>
                    </a:p>
                    <a:p>
                      <a:r>
                        <a:rPr lang="tr-TR" sz="1400" dirty="0"/>
                        <a:t/>
                      </a:r>
                      <a:br>
                        <a:rPr lang="tr-TR" sz="1400" dirty="0"/>
                      </a:br>
                      <a:r>
                        <a:rPr lang="tr-TR" sz="1400" dirty="0"/>
                        <a:t>“Yaptığı işler öyle büyük ki, insanlar bunları genç birinin yapabileceğini hayallerine bile sığdıramıyorlar.”</a:t>
                      </a:r>
                    </a:p>
                  </a:txBody>
                  <a:tcPr marL="71718" marR="71718" marT="71718" marB="71718">
                    <a:lnL>
                      <a:noFill/>
                    </a:lnL>
                    <a:lnR>
                      <a:noFill/>
                    </a:lnR>
                    <a:lnT>
                      <a:noFill/>
                    </a:lnT>
                    <a:lnB>
                      <a:noFill/>
                    </a:lnB>
                    <a:solidFill>
                      <a:srgbClr val="EFEFEF"/>
                    </a:solidFill>
                  </a:tcPr>
                </a:tc>
              </a:tr>
            </a:tbl>
          </a:graphicData>
        </a:graphic>
      </p:graphicFrame>
      <p:pic>
        <p:nvPicPr>
          <p:cNvPr id="7170" name="Picture 2" descr="Fatih Sultan Mehmet'in öyküsü"/>
          <p:cNvPicPr>
            <a:picLocks noChangeAspect="1" noChangeArrowheads="1"/>
          </p:cNvPicPr>
          <p:nvPr/>
        </p:nvPicPr>
        <p:blipFill>
          <a:blip r:embed="rId2"/>
          <a:srcRect/>
          <a:stretch>
            <a:fillRect/>
          </a:stretch>
        </p:blipFill>
        <p:spPr bwMode="auto">
          <a:xfrm>
            <a:off x="1142976" y="1643050"/>
            <a:ext cx="2952750" cy="4038600"/>
          </a:xfrm>
          <a:prstGeom prst="rect">
            <a:avLst/>
          </a:prstGeom>
          <a:noFill/>
        </p:spPr>
      </p:pic>
      <p:pic>
        <p:nvPicPr>
          <p:cNvPr id="7171" name="Picture 3" descr="http://img5.mynet.com/haber/paylas-yazdir.png"/>
          <p:cNvPicPr>
            <a:picLocks noChangeAspect="1" noChangeArrowheads="1"/>
          </p:cNvPicPr>
          <p:nvPr/>
        </p:nvPicPr>
        <p:blipFill>
          <a:blip r:embed="rId3"/>
          <a:srcRect/>
          <a:stretch>
            <a:fillRect/>
          </a:stretch>
        </p:blipFill>
        <p:spPr bwMode="auto">
          <a:xfrm>
            <a:off x="0" y="0"/>
            <a:ext cx="142875" cy="133350"/>
          </a:xfrm>
          <a:prstGeom prst="rect">
            <a:avLst/>
          </a:prstGeom>
          <a:noFill/>
        </p:spPr>
      </p:pic>
      <p:pic>
        <p:nvPicPr>
          <p:cNvPr id="7172" name="Picture 4" descr="http://img5.mynet.com/haber/paylas-rss.png"/>
          <p:cNvPicPr>
            <a:picLocks noChangeAspect="1" noChangeArrowheads="1"/>
          </p:cNvPicPr>
          <p:nvPr/>
        </p:nvPicPr>
        <p:blipFill>
          <a:blip r:embed="rId4"/>
          <a:srcRect/>
          <a:stretch>
            <a:fillRect/>
          </a:stretch>
        </p:blipFill>
        <p:spPr bwMode="auto">
          <a:xfrm>
            <a:off x="0" y="0"/>
            <a:ext cx="142875" cy="142875"/>
          </a:xfrm>
          <a:prstGeom prst="rect">
            <a:avLst/>
          </a:prstGeom>
          <a:noFill/>
        </p:spPr>
      </p:pic>
      <p:pic>
        <p:nvPicPr>
          <p:cNvPr id="7173" name="Picture 5" descr="http://img5.mynet.com/haber/paylas-sms.png"/>
          <p:cNvPicPr>
            <a:picLocks noChangeAspect="1" noChangeArrowheads="1"/>
          </p:cNvPicPr>
          <p:nvPr/>
        </p:nvPicPr>
        <p:blipFill>
          <a:blip r:embed="rId5"/>
          <a:srcRect/>
          <a:stretch>
            <a:fillRect/>
          </a:stretch>
        </p:blipFill>
        <p:spPr bwMode="auto">
          <a:xfrm>
            <a:off x="0" y="0"/>
            <a:ext cx="142875" cy="161925"/>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4429125" y="2357430"/>
          <a:ext cx="3190876" cy="2286016"/>
        </p:xfrm>
        <a:graphic>
          <a:graphicData uri="http://schemas.openxmlformats.org/drawingml/2006/table">
            <a:tbl>
              <a:tblPr/>
              <a:tblGrid>
                <a:gridCol w="150142"/>
                <a:gridCol w="3040734"/>
              </a:tblGrid>
              <a:tr h="2286016">
                <a:tc>
                  <a:txBody>
                    <a:bodyPr/>
                    <a:lstStyle/>
                    <a:p>
                      <a:pPr algn="ctr"/>
                      <a:endParaRPr lang="tr-TR" sz="1400" dirty="0"/>
                    </a:p>
                  </a:txBody>
                  <a:tcPr marL="57374" marR="57374" marT="57374" marB="57374">
                    <a:lnL>
                      <a:noFill/>
                    </a:lnL>
                    <a:lnR>
                      <a:noFill/>
                    </a:lnR>
                    <a:lnT>
                      <a:noFill/>
                    </a:lnT>
                    <a:lnB>
                      <a:noFill/>
                    </a:lnB>
                    <a:solidFill>
                      <a:srgbClr val="EFEFEF"/>
                    </a:solidFill>
                  </a:tcPr>
                </a:tc>
                <a:tc>
                  <a:txBody>
                    <a:bodyPr/>
                    <a:lstStyle/>
                    <a:p>
                      <a:r>
                        <a:rPr lang="tr-TR" sz="1400" b="1" u="sng" dirty="0">
                          <a:solidFill>
                            <a:srgbClr val="000000"/>
                          </a:solidFill>
                        </a:rPr>
                        <a:t>Gönül fetheden İstanbul</a:t>
                      </a:r>
                      <a:r>
                        <a:rPr lang="tr-TR" sz="1400" b="1" u="sng" dirty="0"/>
                        <a:t> </a:t>
                      </a:r>
                      <a:endParaRPr lang="tr-TR" sz="1400" b="1" u="sng" dirty="0" smtClean="0"/>
                    </a:p>
                    <a:p>
                      <a:r>
                        <a:rPr lang="tr-TR" sz="1400" dirty="0"/>
                        <a:t/>
                      </a:r>
                      <a:br>
                        <a:rPr lang="tr-TR" sz="1400" dirty="0"/>
                      </a:br>
                      <a:r>
                        <a:rPr lang="tr-TR" sz="1400" dirty="0"/>
                        <a:t>Fatih’e sorarlar:</a:t>
                      </a:r>
                      <a:br>
                        <a:rPr lang="tr-TR" sz="1400" dirty="0"/>
                      </a:br>
                      <a:r>
                        <a:rPr lang="tr-TR" sz="1400" dirty="0"/>
                        <a:t>- İstanbul’u niçin fethettin?</a:t>
                      </a:r>
                      <a:br>
                        <a:rPr lang="tr-TR" sz="1400" dirty="0"/>
                      </a:br>
                      <a:r>
                        <a:rPr lang="tr-TR" sz="1400" dirty="0"/>
                        <a:t>Cevap verir:</a:t>
                      </a:r>
                      <a:br>
                        <a:rPr lang="tr-TR" sz="1400" dirty="0"/>
                      </a:br>
                      <a:r>
                        <a:rPr lang="tr-TR" sz="1400" dirty="0"/>
                        <a:t>- Çünkü önce o benim gönlümü fethetti.</a:t>
                      </a:r>
                    </a:p>
                  </a:txBody>
                  <a:tcPr marL="71718" marR="71718" marT="71718" marB="71718">
                    <a:lnL>
                      <a:noFill/>
                    </a:lnL>
                    <a:lnR>
                      <a:noFill/>
                    </a:lnR>
                    <a:lnT>
                      <a:noFill/>
                    </a:lnT>
                    <a:lnB>
                      <a:noFill/>
                    </a:lnB>
                    <a:solidFill>
                      <a:srgbClr val="EFEFEF"/>
                    </a:solidFill>
                  </a:tcPr>
                </a:tc>
              </a:tr>
            </a:tbl>
          </a:graphicData>
        </a:graphic>
      </p:graphicFrame>
      <p:pic>
        <p:nvPicPr>
          <p:cNvPr id="6146" name="Picture 2" descr="Fatih Sultan Mehmet'in öyküsü"/>
          <p:cNvPicPr>
            <a:picLocks noChangeAspect="1" noChangeArrowheads="1"/>
          </p:cNvPicPr>
          <p:nvPr/>
        </p:nvPicPr>
        <p:blipFill>
          <a:blip r:embed="rId2"/>
          <a:srcRect/>
          <a:stretch>
            <a:fillRect/>
          </a:stretch>
        </p:blipFill>
        <p:spPr bwMode="auto">
          <a:xfrm>
            <a:off x="1142976" y="1571612"/>
            <a:ext cx="2952750" cy="3857625"/>
          </a:xfrm>
          <a:prstGeom prst="rect">
            <a:avLst/>
          </a:prstGeom>
          <a:noFill/>
        </p:spPr>
      </p:pic>
      <p:pic>
        <p:nvPicPr>
          <p:cNvPr id="6147" name="Picture 3" descr="http://img5.mynet.com/haber/paylas-yazdir.png"/>
          <p:cNvPicPr>
            <a:picLocks noChangeAspect="1" noChangeArrowheads="1"/>
          </p:cNvPicPr>
          <p:nvPr/>
        </p:nvPicPr>
        <p:blipFill>
          <a:blip r:embed="rId3"/>
          <a:srcRect/>
          <a:stretch>
            <a:fillRect/>
          </a:stretch>
        </p:blipFill>
        <p:spPr bwMode="auto">
          <a:xfrm>
            <a:off x="0" y="0"/>
            <a:ext cx="142875" cy="133350"/>
          </a:xfrm>
          <a:prstGeom prst="rect">
            <a:avLst/>
          </a:prstGeom>
          <a:noFill/>
        </p:spPr>
      </p:pic>
      <p:pic>
        <p:nvPicPr>
          <p:cNvPr id="6148" name="Picture 4" descr="http://img5.mynet.com/haber/paylas-rss.png"/>
          <p:cNvPicPr>
            <a:picLocks noChangeAspect="1" noChangeArrowheads="1"/>
          </p:cNvPicPr>
          <p:nvPr/>
        </p:nvPicPr>
        <p:blipFill>
          <a:blip r:embed="rId4"/>
          <a:srcRect/>
          <a:stretch>
            <a:fillRect/>
          </a:stretch>
        </p:blipFill>
        <p:spPr bwMode="auto">
          <a:xfrm>
            <a:off x="0" y="0"/>
            <a:ext cx="142875" cy="142875"/>
          </a:xfrm>
          <a:prstGeom prst="rect">
            <a:avLst/>
          </a:prstGeom>
          <a:noFill/>
        </p:spPr>
      </p:pic>
      <p:pic>
        <p:nvPicPr>
          <p:cNvPr id="6149" name="Picture 5" descr="http://img5.mynet.com/haber/paylas-sms.png"/>
          <p:cNvPicPr>
            <a:picLocks noChangeAspect="1" noChangeArrowheads="1"/>
          </p:cNvPicPr>
          <p:nvPr/>
        </p:nvPicPr>
        <p:blipFill>
          <a:blip r:embed="rId5"/>
          <a:srcRect/>
          <a:stretch>
            <a:fillRect/>
          </a:stretch>
        </p:blipFill>
        <p:spPr bwMode="auto">
          <a:xfrm>
            <a:off x="0" y="0"/>
            <a:ext cx="142875" cy="161925"/>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4500563" y="2290482"/>
          <a:ext cx="3429024" cy="2520876"/>
        </p:xfrm>
        <a:graphic>
          <a:graphicData uri="http://schemas.openxmlformats.org/drawingml/2006/table">
            <a:tbl>
              <a:tblPr/>
              <a:tblGrid>
                <a:gridCol w="161347"/>
                <a:gridCol w="3267677"/>
              </a:tblGrid>
              <a:tr h="2424402">
                <a:tc>
                  <a:txBody>
                    <a:bodyPr/>
                    <a:lstStyle/>
                    <a:p>
                      <a:pPr algn="ctr"/>
                      <a:endParaRPr lang="tr-TR" sz="1400" dirty="0"/>
                    </a:p>
                  </a:txBody>
                  <a:tcPr marL="57374" marR="57374" marT="57374" marB="57374">
                    <a:lnL>
                      <a:noFill/>
                    </a:lnL>
                    <a:lnR>
                      <a:noFill/>
                    </a:lnR>
                    <a:lnT>
                      <a:noFill/>
                    </a:lnT>
                    <a:lnB>
                      <a:noFill/>
                    </a:lnB>
                    <a:solidFill>
                      <a:srgbClr val="EFEFEF"/>
                    </a:solidFill>
                  </a:tcPr>
                </a:tc>
                <a:tc>
                  <a:txBody>
                    <a:bodyPr/>
                    <a:lstStyle/>
                    <a:p>
                      <a:r>
                        <a:rPr lang="tr-TR" sz="1600" b="1" u="sng" dirty="0">
                          <a:solidFill>
                            <a:srgbClr val="000000"/>
                          </a:solidFill>
                        </a:rPr>
                        <a:t>Kader</a:t>
                      </a:r>
                      <a:r>
                        <a:rPr lang="tr-TR" sz="1600" b="1" u="sng" dirty="0"/>
                        <a:t> </a:t>
                      </a:r>
                      <a:endParaRPr lang="tr-TR" sz="1600" b="1" u="sng" dirty="0" smtClean="0"/>
                    </a:p>
                    <a:p>
                      <a:r>
                        <a:rPr lang="tr-TR" sz="1400" dirty="0"/>
                        <a:t/>
                      </a:r>
                      <a:br>
                        <a:rPr lang="tr-TR" sz="1400" dirty="0"/>
                      </a:br>
                      <a:r>
                        <a:rPr lang="tr-TR" sz="1400" dirty="0"/>
                        <a:t>Çok yaramaz bir çocuk olan II. </a:t>
                      </a:r>
                      <a:r>
                        <a:rPr lang="tr-TR" sz="1400" dirty="0" err="1"/>
                        <a:t>Mehmed’e</a:t>
                      </a:r>
                      <a:r>
                        <a:rPr lang="tr-TR" sz="1400" dirty="0"/>
                        <a:t>, babası II. </a:t>
                      </a:r>
                      <a:r>
                        <a:rPr lang="tr-TR" sz="1400" dirty="0" err="1"/>
                        <a:t>Murad</a:t>
                      </a:r>
                      <a:r>
                        <a:rPr lang="tr-TR" sz="1400" dirty="0"/>
                        <a:t> Han:</a:t>
                      </a:r>
                      <a:br>
                        <a:rPr lang="tr-TR" sz="1400" dirty="0"/>
                      </a:br>
                      <a:r>
                        <a:rPr lang="tr-TR" sz="1400" dirty="0"/>
                        <a:t>“Ne kadar yaramaz bir çocuksun, senden adam olmaz” diye çıkışır.</a:t>
                      </a:r>
                      <a:br>
                        <a:rPr lang="tr-TR" sz="1400" dirty="0"/>
                      </a:br>
                      <a:r>
                        <a:rPr lang="tr-TR" sz="1400" dirty="0" err="1"/>
                        <a:t>Mehmed’in</a:t>
                      </a:r>
                      <a:r>
                        <a:rPr lang="tr-TR" sz="1400" dirty="0"/>
                        <a:t> orada bulunan ve velâyet sırrıyla kalp gözü açık olan hocası </a:t>
                      </a:r>
                      <a:r>
                        <a:rPr lang="tr-TR" sz="1400" dirty="0" err="1"/>
                        <a:t>Akşemseddin</a:t>
                      </a:r>
                      <a:r>
                        <a:rPr lang="tr-TR" sz="1400" dirty="0"/>
                        <a:t> ise gülümseyerek şöyle söyler:</a:t>
                      </a:r>
                      <a:br>
                        <a:rPr lang="tr-TR" sz="1400" dirty="0"/>
                      </a:br>
                      <a:r>
                        <a:rPr lang="tr-TR" sz="1400" dirty="0"/>
                        <a:t>“Peder ne der, kader ne der."</a:t>
                      </a:r>
                    </a:p>
                  </a:txBody>
                  <a:tcPr marL="71718" marR="71718" marT="71718" marB="71718">
                    <a:lnL>
                      <a:noFill/>
                    </a:lnL>
                    <a:lnR>
                      <a:noFill/>
                    </a:lnR>
                    <a:lnT>
                      <a:noFill/>
                    </a:lnT>
                    <a:lnB>
                      <a:noFill/>
                    </a:lnB>
                    <a:solidFill>
                      <a:srgbClr val="EFEFEF"/>
                    </a:solidFill>
                  </a:tcPr>
                </a:tc>
              </a:tr>
            </a:tbl>
          </a:graphicData>
        </a:graphic>
      </p:graphicFrame>
      <p:pic>
        <p:nvPicPr>
          <p:cNvPr id="5122" name="Picture 2" descr="Fatih Sultan Mehmet'in öyküsü"/>
          <p:cNvPicPr>
            <a:picLocks noChangeAspect="1" noChangeArrowheads="1"/>
          </p:cNvPicPr>
          <p:nvPr/>
        </p:nvPicPr>
        <p:blipFill>
          <a:blip r:embed="rId2"/>
          <a:srcRect/>
          <a:stretch>
            <a:fillRect/>
          </a:stretch>
        </p:blipFill>
        <p:spPr bwMode="auto">
          <a:xfrm>
            <a:off x="500034" y="2214554"/>
            <a:ext cx="3810000" cy="2533650"/>
          </a:xfrm>
          <a:prstGeom prst="rect">
            <a:avLst/>
          </a:prstGeom>
          <a:noFill/>
        </p:spPr>
      </p:pic>
      <p:pic>
        <p:nvPicPr>
          <p:cNvPr id="5123" name="Picture 3" descr="http://img5.mynet.com/haber/paylas-yazdir.png"/>
          <p:cNvPicPr>
            <a:picLocks noChangeAspect="1" noChangeArrowheads="1"/>
          </p:cNvPicPr>
          <p:nvPr/>
        </p:nvPicPr>
        <p:blipFill>
          <a:blip r:embed="rId3"/>
          <a:srcRect/>
          <a:stretch>
            <a:fillRect/>
          </a:stretch>
        </p:blipFill>
        <p:spPr bwMode="auto">
          <a:xfrm>
            <a:off x="0" y="0"/>
            <a:ext cx="142875" cy="133350"/>
          </a:xfrm>
          <a:prstGeom prst="rect">
            <a:avLst/>
          </a:prstGeom>
          <a:noFill/>
        </p:spPr>
      </p:pic>
      <p:pic>
        <p:nvPicPr>
          <p:cNvPr id="5124" name="Picture 4" descr="http://img5.mynet.com/haber/paylas-rss.png"/>
          <p:cNvPicPr>
            <a:picLocks noChangeAspect="1" noChangeArrowheads="1"/>
          </p:cNvPicPr>
          <p:nvPr/>
        </p:nvPicPr>
        <p:blipFill>
          <a:blip r:embed="rId4"/>
          <a:srcRect/>
          <a:stretch>
            <a:fillRect/>
          </a:stretch>
        </p:blipFill>
        <p:spPr bwMode="auto">
          <a:xfrm>
            <a:off x="0" y="0"/>
            <a:ext cx="142875" cy="142875"/>
          </a:xfrm>
          <a:prstGeom prst="rect">
            <a:avLst/>
          </a:prstGeom>
          <a:noFill/>
        </p:spPr>
      </p:pic>
      <p:pic>
        <p:nvPicPr>
          <p:cNvPr id="5125" name="Picture 5" descr="http://img5.mynet.com/haber/paylas-sms.png"/>
          <p:cNvPicPr>
            <a:picLocks noChangeAspect="1" noChangeArrowheads="1"/>
          </p:cNvPicPr>
          <p:nvPr/>
        </p:nvPicPr>
        <p:blipFill>
          <a:blip r:embed="rId5"/>
          <a:srcRect/>
          <a:stretch>
            <a:fillRect/>
          </a:stretch>
        </p:blipFill>
        <p:spPr bwMode="auto">
          <a:xfrm>
            <a:off x="0" y="0"/>
            <a:ext cx="142875" cy="161925"/>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4641517" y="2290482"/>
          <a:ext cx="3502383" cy="2277036"/>
        </p:xfrm>
        <a:graphic>
          <a:graphicData uri="http://schemas.openxmlformats.org/drawingml/2006/table">
            <a:tbl>
              <a:tblPr/>
              <a:tblGrid>
                <a:gridCol w="164799"/>
                <a:gridCol w="3337584"/>
              </a:tblGrid>
              <a:tr h="2208903">
                <a:tc>
                  <a:txBody>
                    <a:bodyPr/>
                    <a:lstStyle/>
                    <a:p>
                      <a:pPr algn="ctr"/>
                      <a:endParaRPr lang="tr-TR" sz="1400" dirty="0"/>
                    </a:p>
                  </a:txBody>
                  <a:tcPr marL="57374" marR="57374" marT="57374" marB="57374">
                    <a:lnL>
                      <a:noFill/>
                    </a:lnL>
                    <a:lnR>
                      <a:noFill/>
                    </a:lnR>
                    <a:lnT>
                      <a:noFill/>
                    </a:lnT>
                    <a:lnB>
                      <a:noFill/>
                    </a:lnB>
                    <a:solidFill>
                      <a:srgbClr val="EFEFEF"/>
                    </a:solidFill>
                  </a:tcPr>
                </a:tc>
                <a:tc>
                  <a:txBody>
                    <a:bodyPr/>
                    <a:lstStyle/>
                    <a:p>
                      <a:r>
                        <a:rPr lang="tr-TR" sz="1400" b="1" u="sng" dirty="0">
                          <a:solidFill>
                            <a:srgbClr val="000000"/>
                          </a:solidFill>
                        </a:rPr>
                        <a:t>Müjdeli haber</a:t>
                      </a:r>
                      <a:r>
                        <a:rPr lang="tr-TR" sz="1400" b="1" u="sng" dirty="0"/>
                        <a:t> </a:t>
                      </a:r>
                      <a:endParaRPr lang="tr-TR" sz="1400" b="1" u="sng" dirty="0" smtClean="0"/>
                    </a:p>
                    <a:p>
                      <a:r>
                        <a:rPr lang="tr-TR" sz="1400" dirty="0"/>
                        <a:t/>
                      </a:r>
                      <a:br>
                        <a:rPr lang="tr-TR" sz="1400" dirty="0"/>
                      </a:br>
                      <a:r>
                        <a:rPr lang="tr-TR" sz="1400" dirty="0"/>
                        <a:t>Oğlu </a:t>
                      </a:r>
                      <a:r>
                        <a:rPr lang="tr-TR" sz="1400" dirty="0" err="1"/>
                        <a:t>Mehmed’in</a:t>
                      </a:r>
                      <a:r>
                        <a:rPr lang="tr-TR" sz="1400" dirty="0"/>
                        <a:t> yaklaşan doğumu üzerine, II. </a:t>
                      </a:r>
                      <a:r>
                        <a:rPr lang="tr-TR" sz="1400" dirty="0" err="1"/>
                        <a:t>Murad</a:t>
                      </a:r>
                      <a:r>
                        <a:rPr lang="tr-TR" sz="1400" dirty="0"/>
                        <a:t> sabaha kadar uyuyamaz, gece boyunca </a:t>
                      </a:r>
                      <a:r>
                        <a:rPr lang="tr-TR" sz="1400" dirty="0" err="1"/>
                        <a:t>Kur’ân</a:t>
                      </a:r>
                      <a:r>
                        <a:rPr lang="tr-TR" sz="1400" dirty="0"/>
                        <a:t>-ı Kerim okuyarak müjdeli haberi bekler. Tam Fetih Suresi’ni okuduğu sırada oğlunun doğum haberi padişaha iletilir. Sultan bu müjdeli haber üzerine:</a:t>
                      </a:r>
                      <a:br>
                        <a:rPr lang="tr-TR" sz="1400" dirty="0"/>
                      </a:br>
                      <a:r>
                        <a:rPr lang="tr-TR" sz="1400" dirty="0"/>
                        <a:t>“</a:t>
                      </a:r>
                      <a:r>
                        <a:rPr lang="tr-TR" sz="1400" dirty="0" err="1"/>
                        <a:t>Ravza</a:t>
                      </a:r>
                      <a:r>
                        <a:rPr lang="tr-TR" sz="1400" dirty="0"/>
                        <a:t>-i </a:t>
                      </a:r>
                      <a:r>
                        <a:rPr lang="tr-TR" sz="1400" dirty="0" err="1"/>
                        <a:t>Murad’da</a:t>
                      </a:r>
                      <a:r>
                        <a:rPr lang="tr-TR" sz="1400" dirty="0"/>
                        <a:t> bir gül-i Muhammedî açtı”* der.</a:t>
                      </a:r>
                    </a:p>
                  </a:txBody>
                  <a:tcPr marL="71718" marR="71718" marT="71718" marB="71718">
                    <a:lnL>
                      <a:noFill/>
                    </a:lnL>
                    <a:lnR>
                      <a:noFill/>
                    </a:lnR>
                    <a:lnT>
                      <a:noFill/>
                    </a:lnT>
                    <a:lnB>
                      <a:noFill/>
                    </a:lnB>
                    <a:solidFill>
                      <a:srgbClr val="EFEFEF"/>
                    </a:solidFill>
                  </a:tcPr>
                </a:tc>
              </a:tr>
            </a:tbl>
          </a:graphicData>
        </a:graphic>
      </p:graphicFrame>
      <p:pic>
        <p:nvPicPr>
          <p:cNvPr id="4098" name="Picture 2" descr="Fatih Sultan Mehmet'in öyküsü"/>
          <p:cNvPicPr>
            <a:picLocks noChangeAspect="1" noChangeArrowheads="1"/>
          </p:cNvPicPr>
          <p:nvPr/>
        </p:nvPicPr>
        <p:blipFill>
          <a:blip r:embed="rId2"/>
          <a:srcRect/>
          <a:stretch>
            <a:fillRect/>
          </a:stretch>
        </p:blipFill>
        <p:spPr bwMode="auto">
          <a:xfrm>
            <a:off x="500034" y="2357430"/>
            <a:ext cx="3810000" cy="2228850"/>
          </a:xfrm>
          <a:prstGeom prst="rect">
            <a:avLst/>
          </a:prstGeom>
          <a:noFill/>
        </p:spPr>
      </p:pic>
      <p:pic>
        <p:nvPicPr>
          <p:cNvPr id="4099" name="Picture 3" descr="http://img5.mynet.com/haber/paylas-yazdir.png"/>
          <p:cNvPicPr>
            <a:picLocks noChangeAspect="1" noChangeArrowheads="1"/>
          </p:cNvPicPr>
          <p:nvPr/>
        </p:nvPicPr>
        <p:blipFill>
          <a:blip r:embed="rId3"/>
          <a:srcRect/>
          <a:stretch>
            <a:fillRect/>
          </a:stretch>
        </p:blipFill>
        <p:spPr bwMode="auto">
          <a:xfrm>
            <a:off x="0" y="0"/>
            <a:ext cx="142875" cy="133350"/>
          </a:xfrm>
          <a:prstGeom prst="rect">
            <a:avLst/>
          </a:prstGeom>
          <a:noFill/>
        </p:spPr>
      </p:pic>
      <p:pic>
        <p:nvPicPr>
          <p:cNvPr id="4100" name="Picture 4" descr="http://img5.mynet.com/haber/paylas-rss.png"/>
          <p:cNvPicPr>
            <a:picLocks noChangeAspect="1" noChangeArrowheads="1"/>
          </p:cNvPicPr>
          <p:nvPr/>
        </p:nvPicPr>
        <p:blipFill>
          <a:blip r:embed="rId4"/>
          <a:srcRect/>
          <a:stretch>
            <a:fillRect/>
          </a:stretch>
        </p:blipFill>
        <p:spPr bwMode="auto">
          <a:xfrm>
            <a:off x="0" y="0"/>
            <a:ext cx="142875" cy="142875"/>
          </a:xfrm>
          <a:prstGeom prst="rect">
            <a:avLst/>
          </a:prstGeom>
          <a:noFill/>
        </p:spPr>
      </p:pic>
      <p:pic>
        <p:nvPicPr>
          <p:cNvPr id="4101" name="Picture 5" descr="http://img5.mynet.com/haber/paylas-sms.png"/>
          <p:cNvPicPr>
            <a:picLocks noChangeAspect="1" noChangeArrowheads="1"/>
          </p:cNvPicPr>
          <p:nvPr/>
        </p:nvPicPr>
        <p:blipFill>
          <a:blip r:embed="rId5"/>
          <a:srcRect/>
          <a:stretch>
            <a:fillRect/>
          </a:stretch>
        </p:blipFill>
        <p:spPr bwMode="auto">
          <a:xfrm>
            <a:off x="0" y="0"/>
            <a:ext cx="142875" cy="161925"/>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4143373" y="1970442"/>
          <a:ext cx="3476628" cy="3315946"/>
        </p:xfrm>
        <a:graphic>
          <a:graphicData uri="http://schemas.openxmlformats.org/drawingml/2006/table">
            <a:tbl>
              <a:tblPr/>
              <a:tblGrid>
                <a:gridCol w="171631"/>
                <a:gridCol w="3304997"/>
              </a:tblGrid>
              <a:tr h="3315946">
                <a:tc>
                  <a:txBody>
                    <a:bodyPr/>
                    <a:lstStyle/>
                    <a:p>
                      <a:pPr algn="ctr"/>
                      <a:endParaRPr lang="tr-TR" sz="1400" dirty="0"/>
                    </a:p>
                  </a:txBody>
                  <a:tcPr marL="57374" marR="57374" marT="57374" marB="57374">
                    <a:lnL>
                      <a:noFill/>
                    </a:lnL>
                    <a:lnR>
                      <a:noFill/>
                    </a:lnR>
                    <a:lnT>
                      <a:noFill/>
                    </a:lnT>
                    <a:lnB>
                      <a:noFill/>
                    </a:lnB>
                    <a:solidFill>
                      <a:srgbClr val="EFEFEF"/>
                    </a:solidFill>
                  </a:tcPr>
                </a:tc>
                <a:tc>
                  <a:txBody>
                    <a:bodyPr/>
                    <a:lstStyle/>
                    <a:p>
                      <a:r>
                        <a:rPr lang="tr-TR" sz="1400" b="1" u="sng" dirty="0">
                          <a:solidFill>
                            <a:srgbClr val="000000"/>
                          </a:solidFill>
                        </a:rPr>
                        <a:t>Balıkesir yolculuğu</a:t>
                      </a:r>
                      <a:r>
                        <a:rPr lang="tr-TR" sz="1400" b="1" u="sng" dirty="0"/>
                        <a:t> </a:t>
                      </a:r>
                      <a:endParaRPr lang="tr-TR" sz="1400" b="1" u="sng" dirty="0" smtClean="0"/>
                    </a:p>
                    <a:p>
                      <a:r>
                        <a:rPr lang="tr-TR" sz="1400" dirty="0"/>
                        <a:t/>
                      </a:r>
                      <a:br>
                        <a:rPr lang="tr-TR" sz="1400" dirty="0"/>
                      </a:br>
                      <a:r>
                        <a:rPr lang="tr-TR" sz="1400" dirty="0"/>
                        <a:t>Sultan Fatih, tebdil-i kıyafetle köy  köy, kasaba kasaba gezmek için seyahate çıkar. Yorulduğu bir sırada dinlenmek için gözüne ilişen bir kulübenin kapısını çalar. Karşısına çıkan kadıncağızdan içecek soğuk bir şey vermesini rica eder. Kadın ter içinde kalan misafirine ayran ikram eder. Fakat padişah, her yudumda ağzına gelen saman çöpleri yüzünden ayranını hızlı içemez. Ayranını yudumlaya yudumlaya içen Fatih ihtiyar kadına sorar:</a:t>
                      </a:r>
                    </a:p>
                  </a:txBody>
                  <a:tcPr marL="71718" marR="71718" marT="71718" marB="71718">
                    <a:lnL>
                      <a:noFill/>
                    </a:lnL>
                    <a:lnR>
                      <a:noFill/>
                    </a:lnR>
                    <a:lnT>
                      <a:noFill/>
                    </a:lnT>
                    <a:lnB>
                      <a:noFill/>
                    </a:lnB>
                    <a:solidFill>
                      <a:srgbClr val="EFEFEF"/>
                    </a:solidFill>
                  </a:tcPr>
                </a:tc>
              </a:tr>
            </a:tbl>
          </a:graphicData>
        </a:graphic>
      </p:graphicFrame>
      <p:pic>
        <p:nvPicPr>
          <p:cNvPr id="39938" name="Picture 2" descr="Fatih Sultan Mehmet'in öyküsü"/>
          <p:cNvPicPr>
            <a:picLocks noChangeAspect="1" noChangeArrowheads="1"/>
          </p:cNvPicPr>
          <p:nvPr/>
        </p:nvPicPr>
        <p:blipFill>
          <a:blip r:embed="rId2"/>
          <a:srcRect/>
          <a:stretch>
            <a:fillRect/>
          </a:stretch>
        </p:blipFill>
        <p:spPr bwMode="auto">
          <a:xfrm>
            <a:off x="1000100" y="2000240"/>
            <a:ext cx="2952750" cy="3267075"/>
          </a:xfrm>
          <a:prstGeom prst="rect">
            <a:avLst/>
          </a:prstGeom>
          <a:noFill/>
        </p:spPr>
      </p:pic>
      <p:pic>
        <p:nvPicPr>
          <p:cNvPr id="39939" name="Picture 3" descr="http://img5.mynet.com/haber/paylas-yazdir.png"/>
          <p:cNvPicPr>
            <a:picLocks noChangeAspect="1" noChangeArrowheads="1"/>
          </p:cNvPicPr>
          <p:nvPr/>
        </p:nvPicPr>
        <p:blipFill>
          <a:blip r:embed="rId3"/>
          <a:srcRect/>
          <a:stretch>
            <a:fillRect/>
          </a:stretch>
        </p:blipFill>
        <p:spPr bwMode="auto">
          <a:xfrm>
            <a:off x="0" y="0"/>
            <a:ext cx="142875" cy="133350"/>
          </a:xfrm>
          <a:prstGeom prst="rect">
            <a:avLst/>
          </a:prstGeom>
          <a:noFill/>
        </p:spPr>
      </p:pic>
      <p:pic>
        <p:nvPicPr>
          <p:cNvPr id="39940" name="Picture 4" descr="http://img5.mynet.com/haber/paylas-rss.png"/>
          <p:cNvPicPr>
            <a:picLocks noChangeAspect="1" noChangeArrowheads="1"/>
          </p:cNvPicPr>
          <p:nvPr/>
        </p:nvPicPr>
        <p:blipFill>
          <a:blip r:embed="rId4"/>
          <a:srcRect/>
          <a:stretch>
            <a:fillRect/>
          </a:stretch>
        </p:blipFill>
        <p:spPr bwMode="auto">
          <a:xfrm>
            <a:off x="0" y="0"/>
            <a:ext cx="142875" cy="142875"/>
          </a:xfrm>
          <a:prstGeom prst="rect">
            <a:avLst/>
          </a:prstGeom>
          <a:noFill/>
        </p:spPr>
      </p:pic>
      <p:pic>
        <p:nvPicPr>
          <p:cNvPr id="39941" name="Picture 5" descr="http://img5.mynet.com/haber/paylas-sms.png"/>
          <p:cNvPicPr>
            <a:picLocks noChangeAspect="1" noChangeArrowheads="1"/>
          </p:cNvPicPr>
          <p:nvPr/>
        </p:nvPicPr>
        <p:blipFill>
          <a:blip r:embed="rId5"/>
          <a:srcRect/>
          <a:stretch>
            <a:fillRect/>
          </a:stretch>
        </p:blipFill>
        <p:spPr bwMode="auto">
          <a:xfrm>
            <a:off x="0" y="0"/>
            <a:ext cx="142875" cy="161925"/>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429124" y="2714620"/>
          <a:ext cx="3940576" cy="2357454"/>
        </p:xfrm>
        <a:graphic>
          <a:graphicData uri="http://schemas.openxmlformats.org/drawingml/2006/table">
            <a:tbl>
              <a:tblPr/>
              <a:tblGrid>
                <a:gridCol w="177800"/>
                <a:gridCol w="3762776"/>
              </a:tblGrid>
              <a:tr h="2357454">
                <a:tc>
                  <a:txBody>
                    <a:bodyPr/>
                    <a:lstStyle/>
                    <a:p>
                      <a:pPr algn="ctr"/>
                      <a:endParaRPr lang="tr-TR" dirty="0"/>
                    </a:p>
                  </a:txBody>
                  <a:tcPr marL="76200" marR="76200" marT="76200" marB="76200">
                    <a:lnL>
                      <a:noFill/>
                    </a:lnL>
                    <a:lnR>
                      <a:noFill/>
                    </a:lnR>
                    <a:lnT>
                      <a:noFill/>
                    </a:lnT>
                    <a:lnB>
                      <a:noFill/>
                    </a:lnB>
                    <a:solidFill>
                      <a:srgbClr val="EFEFEF"/>
                    </a:solidFill>
                  </a:tcPr>
                </a:tc>
                <a:tc>
                  <a:txBody>
                    <a:bodyPr/>
                    <a:lstStyle/>
                    <a:p>
                      <a:r>
                        <a:rPr lang="tr-TR" sz="1400" dirty="0">
                          <a:solidFill>
                            <a:srgbClr val="000000"/>
                          </a:solidFill>
                        </a:rPr>
                        <a:t>“Nine, ayranın çok lezzetli ama içindeki şu saman çöpleri ne?”</a:t>
                      </a:r>
                      <a:br>
                        <a:rPr lang="tr-TR" sz="1400" dirty="0">
                          <a:solidFill>
                            <a:srgbClr val="000000"/>
                          </a:solidFill>
                        </a:rPr>
                      </a:br>
                      <a:r>
                        <a:rPr lang="tr-TR" sz="1400" dirty="0">
                          <a:solidFill>
                            <a:srgbClr val="000000"/>
                          </a:solidFill>
                        </a:rPr>
                        <a:t>Kadın gülümseyerek cevap verir:</a:t>
                      </a:r>
                      <a:br>
                        <a:rPr lang="tr-TR" sz="1400" dirty="0">
                          <a:solidFill>
                            <a:srgbClr val="000000"/>
                          </a:solidFill>
                        </a:rPr>
                      </a:br>
                      <a:r>
                        <a:rPr lang="tr-TR" sz="1400" dirty="0">
                          <a:solidFill>
                            <a:srgbClr val="000000"/>
                          </a:solidFill>
                        </a:rPr>
                        <a:t>“A evladım! Ter içindesin. Eğer bu soğuk ayranı saman katmadan verseydim bir yudumda içecek, belki de hasta olacaktın. Kıyamadım sana!”</a:t>
                      </a:r>
                    </a:p>
                    <a:p>
                      <a:r>
                        <a:rPr lang="tr-TR" sz="1400" dirty="0">
                          <a:solidFill>
                            <a:srgbClr val="000000"/>
                          </a:solidFill>
                        </a:rPr>
                        <a:t>Bu, sultanın çok hoşuna gider ve fakir kadına kulübesinin civarındaki araziyi bağışlar.</a:t>
                      </a:r>
                    </a:p>
                  </a:txBody>
                  <a:tcPr marL="95250" marR="95250" marT="95250" marB="95250">
                    <a:lnL>
                      <a:noFill/>
                    </a:lnL>
                    <a:lnR>
                      <a:noFill/>
                    </a:lnR>
                    <a:lnT>
                      <a:noFill/>
                    </a:lnT>
                    <a:lnB>
                      <a:noFill/>
                    </a:lnB>
                    <a:solidFill>
                      <a:srgbClr val="EFEFEF"/>
                    </a:solidFill>
                  </a:tcPr>
                </a:tc>
              </a:tr>
            </a:tbl>
          </a:graphicData>
        </a:graphic>
      </p:graphicFrame>
      <p:pic>
        <p:nvPicPr>
          <p:cNvPr id="41986" name="Picture 2" descr="Fatih Sultan Mehmet'in öyküsü"/>
          <p:cNvPicPr>
            <a:picLocks noChangeAspect="1" noChangeArrowheads="1"/>
          </p:cNvPicPr>
          <p:nvPr/>
        </p:nvPicPr>
        <p:blipFill>
          <a:blip r:embed="rId2"/>
          <a:srcRect/>
          <a:stretch>
            <a:fillRect/>
          </a:stretch>
        </p:blipFill>
        <p:spPr bwMode="auto">
          <a:xfrm>
            <a:off x="428596" y="2357430"/>
            <a:ext cx="3810000" cy="3000375"/>
          </a:xfrm>
          <a:prstGeom prst="rect">
            <a:avLst/>
          </a:prstGeom>
          <a:noFill/>
        </p:spPr>
      </p:pic>
      <p:pic>
        <p:nvPicPr>
          <p:cNvPr id="41987" name="Picture 3" descr="http://img5.mynet.com/haber/paylas-yazdir.png"/>
          <p:cNvPicPr>
            <a:picLocks noChangeAspect="1" noChangeArrowheads="1"/>
          </p:cNvPicPr>
          <p:nvPr/>
        </p:nvPicPr>
        <p:blipFill>
          <a:blip r:embed="rId3"/>
          <a:srcRect/>
          <a:stretch>
            <a:fillRect/>
          </a:stretch>
        </p:blipFill>
        <p:spPr bwMode="auto">
          <a:xfrm>
            <a:off x="0" y="0"/>
            <a:ext cx="142875" cy="133350"/>
          </a:xfrm>
          <a:prstGeom prst="rect">
            <a:avLst/>
          </a:prstGeom>
          <a:noFill/>
        </p:spPr>
      </p:pic>
      <p:pic>
        <p:nvPicPr>
          <p:cNvPr id="41988" name="Picture 4" descr="http://img5.mynet.com/haber/paylas-rss.png"/>
          <p:cNvPicPr>
            <a:picLocks noChangeAspect="1" noChangeArrowheads="1"/>
          </p:cNvPicPr>
          <p:nvPr/>
        </p:nvPicPr>
        <p:blipFill>
          <a:blip r:embed="rId4"/>
          <a:srcRect/>
          <a:stretch>
            <a:fillRect/>
          </a:stretch>
        </p:blipFill>
        <p:spPr bwMode="auto">
          <a:xfrm>
            <a:off x="0" y="0"/>
            <a:ext cx="142875" cy="142875"/>
          </a:xfrm>
          <a:prstGeom prst="rect">
            <a:avLst/>
          </a:prstGeom>
          <a:noFill/>
        </p:spPr>
      </p:pic>
      <p:pic>
        <p:nvPicPr>
          <p:cNvPr id="41989" name="Picture 5" descr="http://img5.mynet.com/haber/paylas-sms.png"/>
          <p:cNvPicPr>
            <a:picLocks noChangeAspect="1" noChangeArrowheads="1"/>
          </p:cNvPicPr>
          <p:nvPr/>
        </p:nvPicPr>
        <p:blipFill>
          <a:blip r:embed="rId5"/>
          <a:srcRect/>
          <a:stretch>
            <a:fillRect/>
          </a:stretch>
        </p:blipFill>
        <p:spPr bwMode="auto">
          <a:xfrm>
            <a:off x="0" y="0"/>
            <a:ext cx="142875" cy="16192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3786182" y="2000240"/>
          <a:ext cx="4548198" cy="2002357"/>
        </p:xfrm>
        <a:graphic>
          <a:graphicData uri="http://schemas.openxmlformats.org/drawingml/2006/table">
            <a:tbl>
              <a:tblPr/>
              <a:tblGrid>
                <a:gridCol w="142876"/>
                <a:gridCol w="4405322"/>
              </a:tblGrid>
              <a:tr h="2002357">
                <a:tc>
                  <a:txBody>
                    <a:bodyPr/>
                    <a:lstStyle/>
                    <a:p>
                      <a:pPr algn="ctr"/>
                      <a:endParaRPr lang="tr-TR" sz="1400" dirty="0"/>
                    </a:p>
                  </a:txBody>
                  <a:tcPr marL="57374" marR="57374" marT="57374" marB="57374">
                    <a:lnL>
                      <a:noFill/>
                    </a:lnL>
                    <a:lnR>
                      <a:noFill/>
                    </a:lnR>
                    <a:lnT>
                      <a:noFill/>
                    </a:lnT>
                    <a:lnB>
                      <a:noFill/>
                    </a:lnB>
                    <a:solidFill>
                      <a:srgbClr val="EFEFEF"/>
                    </a:solidFill>
                  </a:tcPr>
                </a:tc>
                <a:tc>
                  <a:txBody>
                    <a:bodyPr/>
                    <a:lstStyle/>
                    <a:p>
                      <a:r>
                        <a:rPr lang="tr-TR" sz="1400" dirty="0">
                          <a:solidFill>
                            <a:srgbClr val="000000"/>
                          </a:solidFill>
                        </a:rPr>
                        <a:t>“Bir teklifim var: sizler İslam adaletinin uygulandığı bu memleketi geziniz, Müslüman hâkimlerin ve halkımın davalarını dinleyiniz. Eğer hayata küsmenize sebep olan adaletsizliği burada da görürseniz gelip bana bildiriniz ve önceden verdiğiniz kararınız doğrultusunda uzlete çekilerek hâlâ küsmekte haklı olduğunuzu kanıtlayınız</a:t>
                      </a:r>
                    </a:p>
                  </a:txBody>
                  <a:tcPr marL="71718" marR="71718" marT="71718" marB="71718">
                    <a:lnL>
                      <a:noFill/>
                    </a:lnL>
                    <a:lnR>
                      <a:noFill/>
                    </a:lnR>
                    <a:lnT>
                      <a:noFill/>
                    </a:lnT>
                    <a:lnB>
                      <a:noFill/>
                    </a:lnB>
                    <a:solidFill>
                      <a:srgbClr val="EFEFEF"/>
                    </a:solidFill>
                  </a:tcPr>
                </a:tc>
              </a:tr>
            </a:tbl>
          </a:graphicData>
        </a:graphic>
      </p:graphicFrame>
      <p:pic>
        <p:nvPicPr>
          <p:cNvPr id="25602" name="Picture 2" descr="Fatih Sultan Mehmet'in öyküsü"/>
          <p:cNvPicPr>
            <a:picLocks noChangeAspect="1" noChangeArrowheads="1"/>
          </p:cNvPicPr>
          <p:nvPr/>
        </p:nvPicPr>
        <p:blipFill>
          <a:blip r:embed="rId2"/>
          <a:srcRect/>
          <a:stretch>
            <a:fillRect/>
          </a:stretch>
        </p:blipFill>
        <p:spPr bwMode="auto">
          <a:xfrm>
            <a:off x="571472" y="1071546"/>
            <a:ext cx="2952750" cy="4038600"/>
          </a:xfrm>
          <a:prstGeom prst="rect">
            <a:avLst/>
          </a:prstGeom>
          <a:noFill/>
        </p:spPr>
      </p:pic>
      <p:pic>
        <p:nvPicPr>
          <p:cNvPr id="25603" name="Picture 3" descr="http://img5.mynet.com/haber/paylas-yazdir.png"/>
          <p:cNvPicPr>
            <a:picLocks noChangeAspect="1" noChangeArrowheads="1"/>
          </p:cNvPicPr>
          <p:nvPr/>
        </p:nvPicPr>
        <p:blipFill>
          <a:blip r:embed="rId3"/>
          <a:srcRect/>
          <a:stretch>
            <a:fillRect/>
          </a:stretch>
        </p:blipFill>
        <p:spPr bwMode="auto">
          <a:xfrm>
            <a:off x="0" y="0"/>
            <a:ext cx="142875" cy="133350"/>
          </a:xfrm>
          <a:prstGeom prst="rect">
            <a:avLst/>
          </a:prstGeom>
          <a:noFill/>
        </p:spPr>
      </p:pic>
      <p:pic>
        <p:nvPicPr>
          <p:cNvPr id="25604" name="Picture 4" descr="http://img5.mynet.com/haber/paylas-rss.png"/>
          <p:cNvPicPr>
            <a:picLocks noChangeAspect="1" noChangeArrowheads="1"/>
          </p:cNvPicPr>
          <p:nvPr/>
        </p:nvPicPr>
        <p:blipFill>
          <a:blip r:embed="rId4"/>
          <a:srcRect/>
          <a:stretch>
            <a:fillRect/>
          </a:stretch>
        </p:blipFill>
        <p:spPr bwMode="auto">
          <a:xfrm>
            <a:off x="0" y="0"/>
            <a:ext cx="142875" cy="142875"/>
          </a:xfrm>
          <a:prstGeom prst="rect">
            <a:avLst/>
          </a:prstGeom>
          <a:noFill/>
        </p:spPr>
      </p:pic>
      <p:pic>
        <p:nvPicPr>
          <p:cNvPr id="25605" name="Picture 5" descr="http://img5.mynet.com/haber/paylas-sms.png"/>
          <p:cNvPicPr>
            <a:picLocks noChangeAspect="1" noChangeArrowheads="1"/>
          </p:cNvPicPr>
          <p:nvPr/>
        </p:nvPicPr>
        <p:blipFill>
          <a:blip r:embed="rId5"/>
          <a:srcRect/>
          <a:stretch>
            <a:fillRect/>
          </a:stretch>
        </p:blipFill>
        <p:spPr bwMode="auto">
          <a:xfrm>
            <a:off x="0" y="0"/>
            <a:ext cx="142875" cy="161925"/>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3643306" y="2077122"/>
          <a:ext cx="3976694" cy="2621997"/>
        </p:xfrm>
        <a:graphic>
          <a:graphicData uri="http://schemas.openxmlformats.org/drawingml/2006/table">
            <a:tbl>
              <a:tblPr/>
              <a:tblGrid>
                <a:gridCol w="142876"/>
                <a:gridCol w="3833818"/>
              </a:tblGrid>
              <a:tr h="2621997">
                <a:tc>
                  <a:txBody>
                    <a:bodyPr/>
                    <a:lstStyle/>
                    <a:p>
                      <a:pPr algn="ctr"/>
                      <a:endParaRPr lang="tr-TR" sz="1400" dirty="0"/>
                    </a:p>
                  </a:txBody>
                  <a:tcPr marL="57374" marR="57374" marT="57374" marB="57374">
                    <a:lnL>
                      <a:noFill/>
                    </a:lnL>
                    <a:lnR>
                      <a:noFill/>
                    </a:lnR>
                    <a:lnT>
                      <a:noFill/>
                    </a:lnT>
                    <a:lnB>
                      <a:noFill/>
                    </a:lnB>
                    <a:solidFill>
                      <a:srgbClr val="EFEFEF"/>
                    </a:solidFill>
                  </a:tcPr>
                </a:tc>
                <a:tc>
                  <a:txBody>
                    <a:bodyPr/>
                    <a:lstStyle/>
                    <a:p>
                      <a:r>
                        <a:rPr lang="tr-TR" sz="1400" dirty="0">
                          <a:solidFill>
                            <a:srgbClr val="000000"/>
                          </a:solidFill>
                        </a:rPr>
                        <a:t>Papazlar zaman kaybetmeden yola çıkarlar. İlk durakları Bursa’dır. Orada şöyle bir olayla karşılaşırlar:</a:t>
                      </a:r>
                      <a:br>
                        <a:rPr lang="tr-TR" sz="1400" dirty="0">
                          <a:solidFill>
                            <a:srgbClr val="000000"/>
                          </a:solidFill>
                        </a:rPr>
                      </a:br>
                      <a:r>
                        <a:rPr lang="tr-TR" sz="1400" dirty="0">
                          <a:solidFill>
                            <a:srgbClr val="000000"/>
                          </a:solidFill>
                        </a:rPr>
                        <a:t>Bir Müslüman’ın, “hiçbir kusuru yok” denilerek bir Yahudi’den satın aldığı atın hasta olduğu ortaya çıkar. Müslüman, sabah olur olmaz kadının yolunu tutar. Ancak kadı henüz gelmemiştir. Bir süre boyunca bekleyen Müslüman, kadının gelmeyeceğini düşünerek atını alıp geri döner ve at o gece ölür. Olayı sonradan öğrenen kadı, atın sahibi Müslüman’ı </a:t>
                      </a:r>
                      <a:r>
                        <a:rPr lang="tr-TR" sz="1400" dirty="0" smtClean="0">
                          <a:solidFill>
                            <a:srgbClr val="000000"/>
                          </a:solidFill>
                        </a:rPr>
                        <a:t>çağırarak şöyle der:</a:t>
                      </a:r>
                      <a:endParaRPr lang="tr-TR" sz="1400" dirty="0">
                        <a:solidFill>
                          <a:srgbClr val="000000"/>
                        </a:solidFill>
                      </a:endParaRPr>
                    </a:p>
                  </a:txBody>
                  <a:tcPr marL="71718" marR="71718" marT="71718" marB="71718">
                    <a:lnL>
                      <a:noFill/>
                    </a:lnL>
                    <a:lnR>
                      <a:noFill/>
                    </a:lnR>
                    <a:lnT>
                      <a:noFill/>
                    </a:lnT>
                    <a:lnB>
                      <a:noFill/>
                    </a:lnB>
                    <a:solidFill>
                      <a:srgbClr val="EFEFEF"/>
                    </a:solidFill>
                  </a:tcPr>
                </a:tc>
              </a:tr>
            </a:tbl>
          </a:graphicData>
        </a:graphic>
      </p:graphicFrame>
      <p:pic>
        <p:nvPicPr>
          <p:cNvPr id="24578" name="Picture 2" descr="Fatih Sultan Mehmet'in öyküsü"/>
          <p:cNvPicPr>
            <a:picLocks noChangeAspect="1" noChangeArrowheads="1"/>
          </p:cNvPicPr>
          <p:nvPr/>
        </p:nvPicPr>
        <p:blipFill>
          <a:blip r:embed="rId2"/>
          <a:srcRect/>
          <a:stretch>
            <a:fillRect/>
          </a:stretch>
        </p:blipFill>
        <p:spPr bwMode="auto">
          <a:xfrm>
            <a:off x="571472" y="1500174"/>
            <a:ext cx="2952750" cy="3857625"/>
          </a:xfrm>
          <a:prstGeom prst="rect">
            <a:avLst/>
          </a:prstGeom>
          <a:noFill/>
        </p:spPr>
      </p:pic>
      <p:pic>
        <p:nvPicPr>
          <p:cNvPr id="24579" name="Picture 3" descr="http://img5.mynet.com/haber/paylas-yazdir.png"/>
          <p:cNvPicPr>
            <a:picLocks noChangeAspect="1" noChangeArrowheads="1"/>
          </p:cNvPicPr>
          <p:nvPr/>
        </p:nvPicPr>
        <p:blipFill>
          <a:blip r:embed="rId3"/>
          <a:srcRect/>
          <a:stretch>
            <a:fillRect/>
          </a:stretch>
        </p:blipFill>
        <p:spPr bwMode="auto">
          <a:xfrm>
            <a:off x="0" y="0"/>
            <a:ext cx="142875" cy="133350"/>
          </a:xfrm>
          <a:prstGeom prst="rect">
            <a:avLst/>
          </a:prstGeom>
          <a:noFill/>
        </p:spPr>
      </p:pic>
      <p:pic>
        <p:nvPicPr>
          <p:cNvPr id="24580" name="Picture 4" descr="http://img5.mynet.com/haber/paylas-rss.png"/>
          <p:cNvPicPr>
            <a:picLocks noChangeAspect="1" noChangeArrowheads="1"/>
          </p:cNvPicPr>
          <p:nvPr/>
        </p:nvPicPr>
        <p:blipFill>
          <a:blip r:embed="rId4"/>
          <a:srcRect/>
          <a:stretch>
            <a:fillRect/>
          </a:stretch>
        </p:blipFill>
        <p:spPr bwMode="auto">
          <a:xfrm>
            <a:off x="0" y="0"/>
            <a:ext cx="142875" cy="142875"/>
          </a:xfrm>
          <a:prstGeom prst="rect">
            <a:avLst/>
          </a:prstGeom>
          <a:noFill/>
        </p:spPr>
      </p:pic>
      <p:pic>
        <p:nvPicPr>
          <p:cNvPr id="24581" name="Picture 5" descr="http://img5.mynet.com/haber/paylas-sms.png"/>
          <p:cNvPicPr>
            <a:picLocks noChangeAspect="1" noChangeArrowheads="1"/>
          </p:cNvPicPr>
          <p:nvPr/>
        </p:nvPicPr>
        <p:blipFill>
          <a:blip r:embed="rId5"/>
          <a:srcRect/>
          <a:stretch>
            <a:fillRect/>
          </a:stretch>
        </p:blipFill>
        <p:spPr bwMode="auto">
          <a:xfrm>
            <a:off x="0" y="0"/>
            <a:ext cx="142875" cy="161925"/>
          </a:xfrm>
          <a:prstGeom prst="rect">
            <a:avLst/>
          </a:prstGeom>
          <a:noFill/>
        </p:spPr>
      </p:pic>
      <p:pic>
        <p:nvPicPr>
          <p:cNvPr id="23555" name="Picture 3" descr="http://img5.mynet.com/haber/paylas-yazdir.png"/>
          <p:cNvPicPr>
            <a:picLocks noChangeAspect="1" noChangeArrowheads="1"/>
          </p:cNvPicPr>
          <p:nvPr/>
        </p:nvPicPr>
        <p:blipFill>
          <a:blip r:embed="rId3"/>
          <a:srcRect/>
          <a:stretch>
            <a:fillRect/>
          </a:stretch>
        </p:blipFill>
        <p:spPr bwMode="auto">
          <a:xfrm>
            <a:off x="0" y="0"/>
            <a:ext cx="142875" cy="133350"/>
          </a:xfrm>
          <a:prstGeom prst="rect">
            <a:avLst/>
          </a:prstGeom>
          <a:noFill/>
        </p:spPr>
      </p:pic>
      <p:pic>
        <p:nvPicPr>
          <p:cNvPr id="23556" name="Picture 4" descr="http://img5.mynet.com/haber/paylas-rss.png"/>
          <p:cNvPicPr>
            <a:picLocks noChangeAspect="1" noChangeArrowheads="1"/>
          </p:cNvPicPr>
          <p:nvPr/>
        </p:nvPicPr>
        <p:blipFill>
          <a:blip r:embed="rId4"/>
          <a:srcRect/>
          <a:stretch>
            <a:fillRect/>
          </a:stretch>
        </p:blipFill>
        <p:spPr bwMode="auto">
          <a:xfrm>
            <a:off x="0" y="0"/>
            <a:ext cx="142875" cy="142875"/>
          </a:xfrm>
          <a:prstGeom prst="rect">
            <a:avLst/>
          </a:prstGeom>
          <a:noFill/>
        </p:spPr>
      </p:pic>
      <p:pic>
        <p:nvPicPr>
          <p:cNvPr id="23557" name="Picture 5" descr="http://img5.mynet.com/haber/paylas-sms.png"/>
          <p:cNvPicPr>
            <a:picLocks noChangeAspect="1" noChangeArrowheads="1"/>
          </p:cNvPicPr>
          <p:nvPr/>
        </p:nvPicPr>
        <p:blipFill>
          <a:blip r:embed="rId5"/>
          <a:srcRect/>
          <a:stretch>
            <a:fillRect/>
          </a:stretch>
        </p:blipFill>
        <p:spPr bwMode="auto">
          <a:xfrm>
            <a:off x="0" y="0"/>
            <a:ext cx="142875" cy="16192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4214810" y="2214554"/>
          <a:ext cx="4524364" cy="2428892"/>
        </p:xfrm>
        <a:graphic>
          <a:graphicData uri="http://schemas.openxmlformats.org/drawingml/2006/table">
            <a:tbl>
              <a:tblPr/>
              <a:tblGrid>
                <a:gridCol w="142876"/>
                <a:gridCol w="4381488"/>
              </a:tblGrid>
              <a:tr h="2428892">
                <a:tc>
                  <a:txBody>
                    <a:bodyPr/>
                    <a:lstStyle/>
                    <a:p>
                      <a:pPr algn="ctr"/>
                      <a:endParaRPr lang="tr-TR" sz="1400" dirty="0"/>
                    </a:p>
                  </a:txBody>
                  <a:tcPr marL="57374" marR="57374" marT="57374" marB="57374">
                    <a:lnL>
                      <a:noFill/>
                    </a:lnL>
                    <a:lnR>
                      <a:noFill/>
                    </a:lnR>
                    <a:lnT>
                      <a:noFill/>
                    </a:lnT>
                    <a:lnB>
                      <a:noFill/>
                    </a:lnB>
                    <a:solidFill>
                      <a:srgbClr val="EFEFEF"/>
                    </a:solidFill>
                  </a:tcPr>
                </a:tc>
                <a:tc>
                  <a:txBody>
                    <a:bodyPr/>
                    <a:lstStyle/>
                    <a:p>
                      <a:r>
                        <a:rPr lang="tr-TR" sz="1400" dirty="0">
                          <a:solidFill>
                            <a:srgbClr val="000000"/>
                          </a:solidFill>
                        </a:rPr>
                        <a:t>“Eğer geldiğinizde ben makamımda bulunsaydım, atı sahibine iade edip paranızı alırdım. Ancak zamanında daireme gelmediğim için olayların bu şekilde gelişmesine sebep oldum. O yüzden atın ölümünden doğan zararı ben ödeyeceğim.” Bu olay karşısında hayrete düşen papazlar buradan İznik’e geçerler. Bu şehirde ise şöyle bir mahkeme ile karşılaşırlar:</a:t>
                      </a:r>
                    </a:p>
                  </a:txBody>
                  <a:tcPr marL="71718" marR="71718" marT="71718" marB="71718">
                    <a:lnL>
                      <a:noFill/>
                    </a:lnL>
                    <a:lnR>
                      <a:noFill/>
                    </a:lnR>
                    <a:lnT>
                      <a:noFill/>
                    </a:lnT>
                    <a:lnB>
                      <a:noFill/>
                    </a:lnB>
                    <a:solidFill>
                      <a:srgbClr val="EFEFEF"/>
                    </a:solidFill>
                  </a:tcPr>
                </a:tc>
              </a:tr>
            </a:tbl>
          </a:graphicData>
        </a:graphic>
      </p:graphicFrame>
      <p:pic>
        <p:nvPicPr>
          <p:cNvPr id="23554" name="Picture 2" descr="Fatih Sultan Mehmet'in öyküsü"/>
          <p:cNvPicPr>
            <a:picLocks noChangeAspect="1" noChangeArrowheads="1"/>
          </p:cNvPicPr>
          <p:nvPr/>
        </p:nvPicPr>
        <p:blipFill>
          <a:blip r:embed="rId2"/>
          <a:srcRect/>
          <a:stretch>
            <a:fillRect/>
          </a:stretch>
        </p:blipFill>
        <p:spPr bwMode="auto">
          <a:xfrm>
            <a:off x="285720" y="2143116"/>
            <a:ext cx="3810000" cy="2533650"/>
          </a:xfrm>
          <a:prstGeom prst="rect">
            <a:avLst/>
          </a:prstGeom>
          <a:noFill/>
        </p:spPr>
      </p:pic>
      <p:pic>
        <p:nvPicPr>
          <p:cNvPr id="23555" name="Picture 3" descr="http://img5.mynet.com/haber/paylas-yazdir.png"/>
          <p:cNvPicPr>
            <a:picLocks noChangeAspect="1" noChangeArrowheads="1"/>
          </p:cNvPicPr>
          <p:nvPr/>
        </p:nvPicPr>
        <p:blipFill>
          <a:blip r:embed="rId3"/>
          <a:srcRect/>
          <a:stretch>
            <a:fillRect/>
          </a:stretch>
        </p:blipFill>
        <p:spPr bwMode="auto">
          <a:xfrm>
            <a:off x="0" y="0"/>
            <a:ext cx="142875" cy="133350"/>
          </a:xfrm>
          <a:prstGeom prst="rect">
            <a:avLst/>
          </a:prstGeom>
          <a:noFill/>
        </p:spPr>
      </p:pic>
      <p:pic>
        <p:nvPicPr>
          <p:cNvPr id="23556" name="Picture 4" descr="http://img5.mynet.com/haber/paylas-rss.png"/>
          <p:cNvPicPr>
            <a:picLocks noChangeAspect="1" noChangeArrowheads="1"/>
          </p:cNvPicPr>
          <p:nvPr/>
        </p:nvPicPr>
        <p:blipFill>
          <a:blip r:embed="rId4"/>
          <a:srcRect/>
          <a:stretch>
            <a:fillRect/>
          </a:stretch>
        </p:blipFill>
        <p:spPr bwMode="auto">
          <a:xfrm>
            <a:off x="0" y="0"/>
            <a:ext cx="142875" cy="142875"/>
          </a:xfrm>
          <a:prstGeom prst="rect">
            <a:avLst/>
          </a:prstGeom>
          <a:noFill/>
        </p:spPr>
      </p:pic>
      <p:pic>
        <p:nvPicPr>
          <p:cNvPr id="23557" name="Picture 5" descr="http://img5.mynet.com/haber/paylas-sms.png"/>
          <p:cNvPicPr>
            <a:picLocks noChangeAspect="1" noChangeArrowheads="1"/>
          </p:cNvPicPr>
          <p:nvPr/>
        </p:nvPicPr>
        <p:blipFill>
          <a:blip r:embed="rId5"/>
          <a:srcRect/>
          <a:stretch>
            <a:fillRect/>
          </a:stretch>
        </p:blipFill>
        <p:spPr bwMode="auto">
          <a:xfrm>
            <a:off x="0" y="0"/>
            <a:ext cx="142875" cy="16192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4572000" y="2285992"/>
          <a:ext cx="3548066" cy="2063676"/>
        </p:xfrm>
        <a:graphic>
          <a:graphicData uri="http://schemas.openxmlformats.org/drawingml/2006/table">
            <a:tbl>
              <a:tblPr/>
              <a:tblGrid>
                <a:gridCol w="142876"/>
                <a:gridCol w="3405190"/>
              </a:tblGrid>
              <a:tr h="2002357">
                <a:tc>
                  <a:txBody>
                    <a:bodyPr/>
                    <a:lstStyle/>
                    <a:p>
                      <a:pPr algn="ctr"/>
                      <a:endParaRPr lang="tr-TR" sz="1400" dirty="0"/>
                    </a:p>
                  </a:txBody>
                  <a:tcPr marL="57374" marR="57374" marT="57374" marB="57374">
                    <a:lnL>
                      <a:noFill/>
                    </a:lnL>
                    <a:lnR>
                      <a:noFill/>
                    </a:lnR>
                    <a:lnT>
                      <a:noFill/>
                    </a:lnT>
                    <a:lnB>
                      <a:noFill/>
                    </a:lnB>
                    <a:solidFill>
                      <a:srgbClr val="EFEFEF"/>
                    </a:solidFill>
                  </a:tcPr>
                </a:tc>
                <a:tc>
                  <a:txBody>
                    <a:bodyPr/>
                    <a:lstStyle/>
                    <a:p>
                      <a:r>
                        <a:rPr lang="tr-TR" sz="1400" dirty="0">
                          <a:solidFill>
                            <a:srgbClr val="000000"/>
                          </a:solidFill>
                        </a:rPr>
                        <a:t>Bir Müslüman’dan tarla satın alan başka bir Müslüman ekin zamanı gelip de tarlasını sürmeye başlayınca sabanına bir küp altın takılır. Çiftçi altınların hepsini alarak tarlanın ilk sahibine giderek küpü vermek ister. Ona “Ben senden tarlanın altını değil, üstünü satın aldım. Eğer tarlanın içinde bu kadar altın olduğunu bilseydin bana bu fiyata satmazdın. Al </a:t>
                      </a:r>
                      <a:r>
                        <a:rPr lang="tr-TR" sz="1400" dirty="0" smtClean="0">
                          <a:solidFill>
                            <a:srgbClr val="000000"/>
                          </a:solidFill>
                        </a:rPr>
                        <a:t>şu altınlarını” der.</a:t>
                      </a:r>
                      <a:endParaRPr lang="tr-TR" sz="1400" dirty="0">
                        <a:solidFill>
                          <a:srgbClr val="000000"/>
                        </a:solidFill>
                      </a:endParaRPr>
                    </a:p>
                  </a:txBody>
                  <a:tcPr marL="71718" marR="71718" marT="71718" marB="71718">
                    <a:lnL>
                      <a:noFill/>
                    </a:lnL>
                    <a:lnR>
                      <a:noFill/>
                    </a:lnR>
                    <a:lnT>
                      <a:noFill/>
                    </a:lnT>
                    <a:lnB>
                      <a:noFill/>
                    </a:lnB>
                    <a:solidFill>
                      <a:srgbClr val="EFEFEF"/>
                    </a:solidFill>
                  </a:tcPr>
                </a:tc>
              </a:tr>
            </a:tbl>
          </a:graphicData>
        </a:graphic>
      </p:graphicFrame>
      <p:pic>
        <p:nvPicPr>
          <p:cNvPr id="22530" name="Picture 2" descr="Fatih Sultan Mehmet'in öyküsü"/>
          <p:cNvPicPr>
            <a:picLocks noChangeAspect="1" noChangeArrowheads="1"/>
          </p:cNvPicPr>
          <p:nvPr/>
        </p:nvPicPr>
        <p:blipFill>
          <a:blip r:embed="rId2"/>
          <a:srcRect/>
          <a:stretch>
            <a:fillRect/>
          </a:stretch>
        </p:blipFill>
        <p:spPr bwMode="auto">
          <a:xfrm>
            <a:off x="642910" y="2214554"/>
            <a:ext cx="3810000" cy="2228850"/>
          </a:xfrm>
          <a:prstGeom prst="rect">
            <a:avLst/>
          </a:prstGeom>
          <a:noFill/>
        </p:spPr>
      </p:pic>
      <p:pic>
        <p:nvPicPr>
          <p:cNvPr id="22531" name="Picture 3" descr="http://img5.mynet.com/haber/paylas-yazdir.png"/>
          <p:cNvPicPr>
            <a:picLocks noChangeAspect="1" noChangeArrowheads="1"/>
          </p:cNvPicPr>
          <p:nvPr/>
        </p:nvPicPr>
        <p:blipFill>
          <a:blip r:embed="rId3"/>
          <a:srcRect/>
          <a:stretch>
            <a:fillRect/>
          </a:stretch>
        </p:blipFill>
        <p:spPr bwMode="auto">
          <a:xfrm>
            <a:off x="0" y="0"/>
            <a:ext cx="142875" cy="133350"/>
          </a:xfrm>
          <a:prstGeom prst="rect">
            <a:avLst/>
          </a:prstGeom>
          <a:noFill/>
        </p:spPr>
      </p:pic>
      <p:pic>
        <p:nvPicPr>
          <p:cNvPr id="22532" name="Picture 4" descr="http://img5.mynet.com/haber/paylas-rss.png"/>
          <p:cNvPicPr>
            <a:picLocks noChangeAspect="1" noChangeArrowheads="1"/>
          </p:cNvPicPr>
          <p:nvPr/>
        </p:nvPicPr>
        <p:blipFill>
          <a:blip r:embed="rId4"/>
          <a:srcRect/>
          <a:stretch>
            <a:fillRect/>
          </a:stretch>
        </p:blipFill>
        <p:spPr bwMode="auto">
          <a:xfrm>
            <a:off x="0" y="0"/>
            <a:ext cx="142875" cy="142875"/>
          </a:xfrm>
          <a:prstGeom prst="rect">
            <a:avLst/>
          </a:prstGeom>
          <a:noFill/>
        </p:spPr>
      </p:pic>
      <p:pic>
        <p:nvPicPr>
          <p:cNvPr id="22533" name="Picture 5" descr="http://img5.mynet.com/haber/paylas-sms.png"/>
          <p:cNvPicPr>
            <a:picLocks noChangeAspect="1" noChangeArrowheads="1"/>
          </p:cNvPicPr>
          <p:nvPr/>
        </p:nvPicPr>
        <p:blipFill>
          <a:blip r:embed="rId5"/>
          <a:srcRect/>
          <a:stretch>
            <a:fillRect/>
          </a:stretch>
        </p:blipFill>
        <p:spPr bwMode="auto">
          <a:xfrm>
            <a:off x="0" y="0"/>
            <a:ext cx="142875" cy="161925"/>
          </a:xfrm>
          <a:prstGeom prst="rect">
            <a:avLst/>
          </a:prstGeom>
          <a:noFill/>
        </p:spPr>
      </p:pic>
      <p:pic>
        <p:nvPicPr>
          <p:cNvPr id="22535" name="Picture 7" descr="http://img5.mynet.com/haber/paylas-yazdir.png"/>
          <p:cNvPicPr>
            <a:picLocks noChangeAspect="1" noChangeArrowheads="1"/>
          </p:cNvPicPr>
          <p:nvPr/>
        </p:nvPicPr>
        <p:blipFill>
          <a:blip r:embed="rId3"/>
          <a:srcRect/>
          <a:stretch>
            <a:fillRect/>
          </a:stretch>
        </p:blipFill>
        <p:spPr bwMode="auto">
          <a:xfrm>
            <a:off x="0" y="0"/>
            <a:ext cx="142875" cy="133350"/>
          </a:xfrm>
          <a:prstGeom prst="rect">
            <a:avLst/>
          </a:prstGeom>
          <a:noFill/>
        </p:spPr>
      </p:pic>
      <p:pic>
        <p:nvPicPr>
          <p:cNvPr id="22536" name="Picture 8" descr="http://img5.mynet.com/haber/paylas-rss.png"/>
          <p:cNvPicPr>
            <a:picLocks noChangeAspect="1" noChangeArrowheads="1"/>
          </p:cNvPicPr>
          <p:nvPr/>
        </p:nvPicPr>
        <p:blipFill>
          <a:blip r:embed="rId4"/>
          <a:srcRect/>
          <a:stretch>
            <a:fillRect/>
          </a:stretch>
        </p:blipFill>
        <p:spPr bwMode="auto">
          <a:xfrm>
            <a:off x="0" y="0"/>
            <a:ext cx="142875" cy="142875"/>
          </a:xfrm>
          <a:prstGeom prst="rect">
            <a:avLst/>
          </a:prstGeom>
          <a:noFill/>
        </p:spPr>
      </p:pic>
      <p:pic>
        <p:nvPicPr>
          <p:cNvPr id="22537" name="Picture 9" descr="http://img5.mynet.com/haber/paylas-sms.png"/>
          <p:cNvPicPr>
            <a:picLocks noChangeAspect="1" noChangeArrowheads="1"/>
          </p:cNvPicPr>
          <p:nvPr/>
        </p:nvPicPr>
        <p:blipFill>
          <a:blip r:embed="rId5"/>
          <a:srcRect/>
          <a:stretch>
            <a:fillRect/>
          </a:stretch>
        </p:blipFill>
        <p:spPr bwMode="auto">
          <a:xfrm>
            <a:off x="0" y="0"/>
            <a:ext cx="142875" cy="16192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3786182" y="1757082"/>
          <a:ext cx="3833818" cy="3100678"/>
        </p:xfrm>
        <a:graphic>
          <a:graphicData uri="http://schemas.openxmlformats.org/drawingml/2006/table">
            <a:tbl>
              <a:tblPr/>
              <a:tblGrid>
                <a:gridCol w="154383"/>
                <a:gridCol w="3679435"/>
              </a:tblGrid>
              <a:tr h="3100678">
                <a:tc>
                  <a:txBody>
                    <a:bodyPr/>
                    <a:lstStyle/>
                    <a:p>
                      <a:pPr algn="ctr"/>
                      <a:endParaRPr lang="tr-TR" sz="1400" dirty="0"/>
                    </a:p>
                  </a:txBody>
                  <a:tcPr marL="57374" marR="57374" marT="57374" marB="57374">
                    <a:lnL>
                      <a:noFill/>
                    </a:lnL>
                    <a:lnR>
                      <a:noFill/>
                    </a:lnR>
                    <a:lnT>
                      <a:noFill/>
                    </a:lnT>
                    <a:lnB>
                      <a:noFill/>
                    </a:lnB>
                    <a:solidFill>
                      <a:srgbClr val="EFEFEF"/>
                    </a:solidFill>
                  </a:tcPr>
                </a:tc>
                <a:tc>
                  <a:txBody>
                    <a:bodyPr/>
                    <a:lstStyle/>
                    <a:p>
                      <a:r>
                        <a:rPr lang="tr-TR" sz="1400" dirty="0">
                          <a:solidFill>
                            <a:srgbClr val="000000"/>
                          </a:solidFill>
                        </a:rPr>
                        <a:t>Tarlanın ilk sahibi ise, tarlayı kendisine taşı ve toprağıyla beraber sattığını söyleyerek altınları kabul edemeyeceğini söyler. Anlaşmaya varamadıkları için iki Müslüman soluğu kadının huzurunda alırlar. Kadı, adamlara çocukları olup olmadığını sorar. Birinin erkek diğerinin ise kız çocuğu vardır. Kadı, bu iki çocuğu nikâhlayarak altını da çeyiz olarak onlara vermeye hüküm verir. Bu iki olaya tanık olduktan sonra papazlar İstanbul’a gelerek Fatih Sultan </a:t>
                      </a:r>
                      <a:r>
                        <a:rPr lang="tr-TR" sz="1400" dirty="0" err="1">
                          <a:solidFill>
                            <a:srgbClr val="000000"/>
                          </a:solidFill>
                        </a:rPr>
                        <a:t>Mehmed’in</a:t>
                      </a:r>
                      <a:r>
                        <a:rPr lang="tr-TR" sz="1400" dirty="0">
                          <a:solidFill>
                            <a:srgbClr val="000000"/>
                          </a:solidFill>
                        </a:rPr>
                        <a:t> huzuruna çıkarlar ve şöyle derler:</a:t>
                      </a:r>
                    </a:p>
                  </a:txBody>
                  <a:tcPr marL="71718" marR="71718" marT="71718" marB="71718">
                    <a:lnL>
                      <a:noFill/>
                    </a:lnL>
                    <a:lnR>
                      <a:noFill/>
                    </a:lnR>
                    <a:lnT>
                      <a:noFill/>
                    </a:lnT>
                    <a:lnB>
                      <a:noFill/>
                    </a:lnB>
                    <a:solidFill>
                      <a:srgbClr val="EFEFEF"/>
                    </a:solidFill>
                  </a:tcPr>
                </a:tc>
              </a:tr>
            </a:tbl>
          </a:graphicData>
        </a:graphic>
      </p:graphicFrame>
      <p:pic>
        <p:nvPicPr>
          <p:cNvPr id="21506" name="Picture 2" descr="Fatih Sultan Mehmet'in öyküsü"/>
          <p:cNvPicPr>
            <a:picLocks noChangeAspect="1" noChangeArrowheads="1"/>
          </p:cNvPicPr>
          <p:nvPr/>
        </p:nvPicPr>
        <p:blipFill>
          <a:blip r:embed="rId2"/>
          <a:srcRect/>
          <a:stretch>
            <a:fillRect/>
          </a:stretch>
        </p:blipFill>
        <p:spPr bwMode="auto">
          <a:xfrm>
            <a:off x="571472" y="1643050"/>
            <a:ext cx="2952750" cy="3267075"/>
          </a:xfrm>
          <a:prstGeom prst="rect">
            <a:avLst/>
          </a:prstGeom>
          <a:noFill/>
        </p:spPr>
      </p:pic>
      <p:pic>
        <p:nvPicPr>
          <p:cNvPr id="21507" name="Picture 3" descr="http://img5.mynet.com/haber/paylas-yazdir.png"/>
          <p:cNvPicPr>
            <a:picLocks noChangeAspect="1" noChangeArrowheads="1"/>
          </p:cNvPicPr>
          <p:nvPr/>
        </p:nvPicPr>
        <p:blipFill>
          <a:blip r:embed="rId3"/>
          <a:srcRect/>
          <a:stretch>
            <a:fillRect/>
          </a:stretch>
        </p:blipFill>
        <p:spPr bwMode="auto">
          <a:xfrm>
            <a:off x="0" y="0"/>
            <a:ext cx="142875" cy="133350"/>
          </a:xfrm>
          <a:prstGeom prst="rect">
            <a:avLst/>
          </a:prstGeom>
          <a:noFill/>
        </p:spPr>
      </p:pic>
      <p:pic>
        <p:nvPicPr>
          <p:cNvPr id="21508" name="Picture 4" descr="http://img5.mynet.com/haber/paylas-rss.png"/>
          <p:cNvPicPr>
            <a:picLocks noChangeAspect="1" noChangeArrowheads="1"/>
          </p:cNvPicPr>
          <p:nvPr/>
        </p:nvPicPr>
        <p:blipFill>
          <a:blip r:embed="rId4"/>
          <a:srcRect/>
          <a:stretch>
            <a:fillRect/>
          </a:stretch>
        </p:blipFill>
        <p:spPr bwMode="auto">
          <a:xfrm>
            <a:off x="0" y="0"/>
            <a:ext cx="142875" cy="142875"/>
          </a:xfrm>
          <a:prstGeom prst="rect">
            <a:avLst/>
          </a:prstGeom>
          <a:noFill/>
        </p:spPr>
      </p:pic>
      <p:pic>
        <p:nvPicPr>
          <p:cNvPr id="21509" name="Picture 5" descr="http://img5.mynet.com/haber/paylas-sms.png"/>
          <p:cNvPicPr>
            <a:picLocks noChangeAspect="1" noChangeArrowheads="1"/>
          </p:cNvPicPr>
          <p:nvPr/>
        </p:nvPicPr>
        <p:blipFill>
          <a:blip r:embed="rId5"/>
          <a:srcRect/>
          <a:stretch>
            <a:fillRect/>
          </a:stretch>
        </p:blipFill>
        <p:spPr bwMode="auto">
          <a:xfrm>
            <a:off x="0" y="0"/>
            <a:ext cx="142875" cy="161925"/>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4501926" y="2071678"/>
          <a:ext cx="3118074" cy="3000396"/>
        </p:xfrm>
        <a:graphic>
          <a:graphicData uri="http://schemas.openxmlformats.org/drawingml/2006/table">
            <a:tbl>
              <a:tblPr/>
              <a:tblGrid>
                <a:gridCol w="140148"/>
                <a:gridCol w="2977926"/>
              </a:tblGrid>
              <a:tr h="3000396">
                <a:tc>
                  <a:txBody>
                    <a:bodyPr/>
                    <a:lstStyle/>
                    <a:p>
                      <a:pPr algn="ctr"/>
                      <a:endParaRPr lang="tr-TR" sz="1400" dirty="0"/>
                    </a:p>
                  </a:txBody>
                  <a:tcPr marL="57374" marR="57374" marT="57374" marB="57374">
                    <a:lnL>
                      <a:noFill/>
                    </a:lnL>
                    <a:lnR>
                      <a:noFill/>
                    </a:lnR>
                    <a:lnT>
                      <a:noFill/>
                    </a:lnT>
                    <a:lnB>
                      <a:noFill/>
                    </a:lnB>
                    <a:solidFill>
                      <a:srgbClr val="EFEFEF"/>
                    </a:solidFill>
                  </a:tcPr>
                </a:tc>
                <a:tc>
                  <a:txBody>
                    <a:bodyPr/>
                    <a:lstStyle/>
                    <a:p>
                      <a:r>
                        <a:rPr lang="tr-TR" sz="1400" dirty="0">
                          <a:solidFill>
                            <a:srgbClr val="000000"/>
                          </a:solidFill>
                        </a:rPr>
                        <a:t>“Bizler artık inandık ki bu kadar adalet ve birbirinin hakkına saygı ancak İslam dininde vardır. Bu dinin insanları başka dinden olanlara bile kötülük yapamazlar. Bu yüzden biz zindana dönme kararımızdan vazgeçtik, sizin idarenizde hiç kimsenin zulme uğramayacağına inandık.</a:t>
                      </a:r>
                    </a:p>
                  </a:txBody>
                  <a:tcPr marL="71718" marR="71718" marT="71718" marB="71718">
                    <a:lnL>
                      <a:noFill/>
                    </a:lnL>
                    <a:lnR>
                      <a:noFill/>
                    </a:lnR>
                    <a:lnT>
                      <a:noFill/>
                    </a:lnT>
                    <a:lnB>
                      <a:noFill/>
                    </a:lnB>
                    <a:solidFill>
                      <a:srgbClr val="EFEFEF"/>
                    </a:solidFill>
                  </a:tcPr>
                </a:tc>
              </a:tr>
            </a:tbl>
          </a:graphicData>
        </a:graphic>
      </p:graphicFrame>
      <p:pic>
        <p:nvPicPr>
          <p:cNvPr id="20482" name="Picture 2" descr="Fatih Sultan Mehmet'in öyküsü"/>
          <p:cNvPicPr>
            <a:picLocks noChangeAspect="1" noChangeArrowheads="1"/>
          </p:cNvPicPr>
          <p:nvPr/>
        </p:nvPicPr>
        <p:blipFill>
          <a:blip r:embed="rId2"/>
          <a:srcRect/>
          <a:stretch>
            <a:fillRect/>
          </a:stretch>
        </p:blipFill>
        <p:spPr bwMode="auto">
          <a:xfrm>
            <a:off x="642910" y="2071678"/>
            <a:ext cx="3810000" cy="3000375"/>
          </a:xfrm>
          <a:prstGeom prst="rect">
            <a:avLst/>
          </a:prstGeom>
          <a:noFill/>
        </p:spPr>
      </p:pic>
      <p:pic>
        <p:nvPicPr>
          <p:cNvPr id="20483" name="Picture 3" descr="http://img5.mynet.com/haber/paylas-yazdir.png"/>
          <p:cNvPicPr>
            <a:picLocks noChangeAspect="1" noChangeArrowheads="1"/>
          </p:cNvPicPr>
          <p:nvPr/>
        </p:nvPicPr>
        <p:blipFill>
          <a:blip r:embed="rId3"/>
          <a:srcRect/>
          <a:stretch>
            <a:fillRect/>
          </a:stretch>
        </p:blipFill>
        <p:spPr bwMode="auto">
          <a:xfrm>
            <a:off x="0" y="0"/>
            <a:ext cx="142875" cy="133350"/>
          </a:xfrm>
          <a:prstGeom prst="rect">
            <a:avLst/>
          </a:prstGeom>
          <a:noFill/>
        </p:spPr>
      </p:pic>
      <p:pic>
        <p:nvPicPr>
          <p:cNvPr id="20484" name="Picture 4" descr="http://img5.mynet.com/haber/paylas-rss.png"/>
          <p:cNvPicPr>
            <a:picLocks noChangeAspect="1" noChangeArrowheads="1"/>
          </p:cNvPicPr>
          <p:nvPr/>
        </p:nvPicPr>
        <p:blipFill>
          <a:blip r:embed="rId4"/>
          <a:srcRect/>
          <a:stretch>
            <a:fillRect/>
          </a:stretch>
        </p:blipFill>
        <p:spPr bwMode="auto">
          <a:xfrm>
            <a:off x="0" y="0"/>
            <a:ext cx="142875" cy="142875"/>
          </a:xfrm>
          <a:prstGeom prst="rect">
            <a:avLst/>
          </a:prstGeom>
          <a:noFill/>
        </p:spPr>
      </p:pic>
      <p:pic>
        <p:nvPicPr>
          <p:cNvPr id="20485" name="Picture 5" descr="http://img5.mynet.com/haber/paylas-sms.png"/>
          <p:cNvPicPr>
            <a:picLocks noChangeAspect="1" noChangeArrowheads="1"/>
          </p:cNvPicPr>
          <p:nvPr/>
        </p:nvPicPr>
        <p:blipFill>
          <a:blip r:embed="rId5"/>
          <a:srcRect/>
          <a:stretch>
            <a:fillRect/>
          </a:stretch>
        </p:blipFill>
        <p:spPr bwMode="auto">
          <a:xfrm>
            <a:off x="0" y="0"/>
            <a:ext cx="142875" cy="161925"/>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4429124" y="1857364"/>
          <a:ext cx="3786214" cy="3000396"/>
        </p:xfrm>
        <a:graphic>
          <a:graphicData uri="http://schemas.openxmlformats.org/drawingml/2006/table">
            <a:tbl>
              <a:tblPr/>
              <a:tblGrid>
                <a:gridCol w="142876"/>
                <a:gridCol w="3643338"/>
              </a:tblGrid>
              <a:tr h="3000396">
                <a:tc>
                  <a:txBody>
                    <a:bodyPr/>
                    <a:lstStyle/>
                    <a:p>
                      <a:pPr algn="ctr"/>
                      <a:endParaRPr lang="tr-TR" sz="1400" dirty="0"/>
                    </a:p>
                  </a:txBody>
                  <a:tcPr marL="57374" marR="57374" marT="57374" marB="57374">
                    <a:lnL>
                      <a:noFill/>
                    </a:lnL>
                    <a:lnR>
                      <a:noFill/>
                    </a:lnR>
                    <a:lnT>
                      <a:noFill/>
                    </a:lnT>
                    <a:lnB>
                      <a:noFill/>
                    </a:lnB>
                    <a:solidFill>
                      <a:srgbClr val="EFEFEF"/>
                    </a:solidFill>
                  </a:tcPr>
                </a:tc>
                <a:tc>
                  <a:txBody>
                    <a:bodyPr/>
                    <a:lstStyle/>
                    <a:p>
                      <a:r>
                        <a:rPr lang="tr-TR" sz="1400" b="1" u="sng" dirty="0">
                          <a:solidFill>
                            <a:srgbClr val="000000"/>
                          </a:solidFill>
                        </a:rPr>
                        <a:t>“Bu halkla ben dünyayı bile fethederim”</a:t>
                      </a:r>
                      <a:r>
                        <a:rPr lang="tr-TR" sz="1400" b="1" u="sng" dirty="0"/>
                        <a:t> </a:t>
                      </a:r>
                      <a:endParaRPr lang="tr-TR" sz="1400" b="1" u="sng" dirty="0" smtClean="0"/>
                    </a:p>
                    <a:p>
                      <a:r>
                        <a:rPr lang="tr-TR" sz="1400" dirty="0"/>
                        <a:t/>
                      </a:r>
                      <a:br>
                        <a:rPr lang="tr-TR" sz="1400" dirty="0"/>
                      </a:br>
                      <a:r>
                        <a:rPr lang="tr-TR" sz="1400" dirty="0"/>
                        <a:t>Henüz 21 yaşında olan ve İstanbul’u fethetmeye karar veren Fatih Sultan </a:t>
                      </a:r>
                      <a:r>
                        <a:rPr lang="tr-TR" sz="1400" dirty="0" err="1"/>
                        <a:t>Mehmed</a:t>
                      </a:r>
                      <a:r>
                        <a:rPr lang="tr-TR" sz="1400" dirty="0"/>
                        <a:t>, orduya katılacak olan halkını imtihan etmek amacıyla sabahın erken saatlerinde tebdil-i kıyafetle başkent Edirne’nin pazarında dolaşmaya başlar. Çarşının bir ucundaki dükkâna giderek birkaç erzak alır. Dükkândan çıkarken elindekilerin yetmeyeceğine kanaat getirip biraz daha erzak ister, ancak dükkân sahibi vermek istemez:</a:t>
                      </a:r>
                    </a:p>
                  </a:txBody>
                  <a:tcPr marL="71718" marR="71718" marT="71718" marB="71718">
                    <a:lnL>
                      <a:noFill/>
                    </a:lnL>
                    <a:lnR>
                      <a:noFill/>
                    </a:lnR>
                    <a:lnT>
                      <a:noFill/>
                    </a:lnT>
                    <a:lnB>
                      <a:noFill/>
                    </a:lnB>
                    <a:solidFill>
                      <a:srgbClr val="EFEFEF"/>
                    </a:solidFill>
                  </a:tcPr>
                </a:tc>
              </a:tr>
            </a:tbl>
          </a:graphicData>
        </a:graphic>
      </p:graphicFrame>
      <p:pic>
        <p:nvPicPr>
          <p:cNvPr id="19458" name="Picture 2" descr="Fatih Sultan Mehmet'in öyküsü"/>
          <p:cNvPicPr>
            <a:picLocks noChangeAspect="1" noChangeArrowheads="1"/>
          </p:cNvPicPr>
          <p:nvPr/>
        </p:nvPicPr>
        <p:blipFill>
          <a:blip r:embed="rId2"/>
          <a:srcRect/>
          <a:stretch>
            <a:fillRect/>
          </a:stretch>
        </p:blipFill>
        <p:spPr bwMode="auto">
          <a:xfrm>
            <a:off x="428596" y="1785926"/>
            <a:ext cx="3810000" cy="3114675"/>
          </a:xfrm>
          <a:prstGeom prst="rect">
            <a:avLst/>
          </a:prstGeom>
          <a:noFill/>
        </p:spPr>
      </p:pic>
      <p:pic>
        <p:nvPicPr>
          <p:cNvPr id="19459" name="Picture 3" descr="http://img5.mynet.com/haber/paylas-yazdir.png"/>
          <p:cNvPicPr>
            <a:picLocks noChangeAspect="1" noChangeArrowheads="1"/>
          </p:cNvPicPr>
          <p:nvPr/>
        </p:nvPicPr>
        <p:blipFill>
          <a:blip r:embed="rId3"/>
          <a:srcRect/>
          <a:stretch>
            <a:fillRect/>
          </a:stretch>
        </p:blipFill>
        <p:spPr bwMode="auto">
          <a:xfrm>
            <a:off x="0" y="0"/>
            <a:ext cx="142875" cy="133350"/>
          </a:xfrm>
          <a:prstGeom prst="rect">
            <a:avLst/>
          </a:prstGeom>
          <a:noFill/>
        </p:spPr>
      </p:pic>
      <p:pic>
        <p:nvPicPr>
          <p:cNvPr id="19460" name="Picture 4" descr="http://img5.mynet.com/haber/paylas-rss.png"/>
          <p:cNvPicPr>
            <a:picLocks noChangeAspect="1" noChangeArrowheads="1"/>
          </p:cNvPicPr>
          <p:nvPr/>
        </p:nvPicPr>
        <p:blipFill>
          <a:blip r:embed="rId4"/>
          <a:srcRect/>
          <a:stretch>
            <a:fillRect/>
          </a:stretch>
        </p:blipFill>
        <p:spPr bwMode="auto">
          <a:xfrm>
            <a:off x="0" y="0"/>
            <a:ext cx="142875" cy="142875"/>
          </a:xfrm>
          <a:prstGeom prst="rect">
            <a:avLst/>
          </a:prstGeom>
          <a:noFill/>
        </p:spPr>
      </p:pic>
      <p:pic>
        <p:nvPicPr>
          <p:cNvPr id="19461" name="Picture 5" descr="http://img5.mynet.com/haber/paylas-sms.png"/>
          <p:cNvPicPr>
            <a:picLocks noChangeAspect="1" noChangeArrowheads="1"/>
          </p:cNvPicPr>
          <p:nvPr/>
        </p:nvPicPr>
        <p:blipFill>
          <a:blip r:embed="rId5"/>
          <a:srcRect/>
          <a:stretch>
            <a:fillRect/>
          </a:stretch>
        </p:blipFill>
        <p:spPr bwMode="auto">
          <a:xfrm>
            <a:off x="0" y="0"/>
            <a:ext cx="142875" cy="161925"/>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657</Words>
  <Application>Microsoft Office PowerPoint</Application>
  <PresentationFormat>Ekran Gösterisi (4:3)</PresentationFormat>
  <Paragraphs>45</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vector>
  </TitlesOfParts>
  <Company>NeC_www.tnctr.com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BASKENTIMAGE</dc:creator>
  <cp:lastModifiedBy>BASKENTIMAGE</cp:lastModifiedBy>
  <cp:revision>13</cp:revision>
  <dcterms:created xsi:type="dcterms:W3CDTF">2011-04-13T11:09:53Z</dcterms:created>
  <dcterms:modified xsi:type="dcterms:W3CDTF">2011-04-13T13:31:54Z</dcterms:modified>
</cp:coreProperties>
</file>